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3.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4.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Lst>
  <p:notesMasterIdLst>
    <p:notesMasterId r:id="rId29"/>
  </p:notesMasterIdLst>
  <p:handoutMasterIdLst>
    <p:handoutMasterId r:id="rId30"/>
  </p:handoutMasterIdLst>
  <p:sldIdLst>
    <p:sldId id="257" r:id="rId5"/>
    <p:sldId id="263" r:id="rId6"/>
    <p:sldId id="259" r:id="rId7"/>
    <p:sldId id="318" r:id="rId8"/>
    <p:sldId id="316" r:id="rId9"/>
    <p:sldId id="326" r:id="rId10"/>
    <p:sldId id="323" r:id="rId11"/>
    <p:sldId id="319" r:id="rId12"/>
    <p:sldId id="324" r:id="rId13"/>
    <p:sldId id="268" r:id="rId14"/>
    <p:sldId id="321" r:id="rId15"/>
    <p:sldId id="310" r:id="rId16"/>
    <p:sldId id="267" r:id="rId17"/>
    <p:sldId id="269" r:id="rId18"/>
    <p:sldId id="270" r:id="rId19"/>
    <p:sldId id="307" r:id="rId20"/>
    <p:sldId id="308" r:id="rId21"/>
    <p:sldId id="311" r:id="rId22"/>
    <p:sldId id="312" r:id="rId23"/>
    <p:sldId id="325" r:id="rId24"/>
    <p:sldId id="322" r:id="rId25"/>
    <p:sldId id="273" r:id="rId26"/>
    <p:sldId id="320" r:id="rId27"/>
    <p:sldId id="26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1" autoAdjust="0"/>
    <p:restoredTop sz="94175" autoAdjust="0"/>
  </p:normalViewPr>
  <p:slideViewPr>
    <p:cSldViewPr snapToGrid="0" showGuides="1">
      <p:cViewPr varScale="1">
        <p:scale>
          <a:sx n="104" d="100"/>
          <a:sy n="104" d="100"/>
        </p:scale>
        <p:origin x="582" y="72"/>
      </p:cViewPr>
      <p:guideLst>
        <p:guide orient="horz" pos="2160"/>
        <p:guide pos="3840"/>
      </p:guideLst>
    </p:cSldViewPr>
  </p:slideViewPr>
  <p:notesTextViewPr>
    <p:cViewPr>
      <p:scale>
        <a:sx n="1" d="1"/>
        <a:sy n="1" d="1"/>
      </p:scale>
      <p:origin x="0" y="0"/>
    </p:cViewPr>
  </p:notesTextViewPr>
  <p:notesViewPr>
    <p:cSldViewPr snapToGrid="0">
      <p:cViewPr varScale="1">
        <p:scale>
          <a:sx n="120" d="100"/>
          <a:sy n="120" d="100"/>
        </p:scale>
        <p:origin x="296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43C3D0-B1F7-46CC-BCF9-ED7D98313126}" type="datetimeFigureOut">
              <a:rPr lang="zh-CN" altLang="en-US" smtClean="0"/>
              <a:t>2026/1/22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015B58-C7C9-47C2-92FD-9602FB51BC4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9C40-E445-4EA1-B188-884811CE4F2E}" type="datetimeFigureOut">
              <a:rPr lang="zh-CN" altLang="en-US" smtClean="0"/>
              <a:t>2026/1/22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2C533-ADB0-4433-9CFB-AE24D591F4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F2C533-ADB0-4433-9CFB-AE24D591F4CB}" type="slidenum">
              <a:rPr lang="zh-CN" altLang="en-US" smtClean="0"/>
              <a:t>6</a:t>
            </a:fld>
            <a:endParaRPr lang="zh-CN" altLang="en-US"/>
          </a:p>
        </p:txBody>
      </p:sp>
    </p:spTree>
    <p:extLst>
      <p:ext uri="{BB962C8B-B14F-4D97-AF65-F5344CB8AC3E}">
        <p14:creationId xmlns:p14="http://schemas.microsoft.com/office/powerpoint/2010/main" val="292708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F2C533-ADB0-4433-9CFB-AE24D591F4CB}" type="slidenum">
              <a:rPr lang="zh-CN" altLang="en-US" smtClean="0"/>
              <a:t>8</a:t>
            </a:fld>
            <a:endParaRPr lang="zh-CN" altLang="en-US"/>
          </a:p>
        </p:txBody>
      </p:sp>
    </p:spTree>
    <p:extLst>
      <p:ext uri="{BB962C8B-B14F-4D97-AF65-F5344CB8AC3E}">
        <p14:creationId xmlns:p14="http://schemas.microsoft.com/office/powerpoint/2010/main" val="23989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F2C533-ADB0-4433-9CFB-AE24D591F4CB}" type="slidenum">
              <a:rPr lang="zh-CN" altLang="en-US" smtClean="0"/>
              <a:t>19</a:t>
            </a:fld>
            <a:endParaRPr lang="zh-CN" altLang="en-US"/>
          </a:p>
        </p:txBody>
      </p:sp>
    </p:spTree>
    <p:extLst>
      <p:ext uri="{BB962C8B-B14F-4D97-AF65-F5344CB8AC3E}">
        <p14:creationId xmlns:p14="http://schemas.microsoft.com/office/powerpoint/2010/main" val="309255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F2C533-ADB0-4433-9CFB-AE24D591F4CB}" type="slidenum">
              <a:rPr lang="zh-CN" altLang="en-US" smtClean="0"/>
              <a:t>22</a:t>
            </a:fld>
            <a:endParaRPr lang="zh-CN" altLang="en-US"/>
          </a:p>
        </p:txBody>
      </p:sp>
    </p:spTree>
    <p:extLst>
      <p:ext uri="{BB962C8B-B14F-4D97-AF65-F5344CB8AC3E}">
        <p14:creationId xmlns:p14="http://schemas.microsoft.com/office/powerpoint/2010/main" val="175520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slideMaster" Target="../slideMasters/slideMaster4.xml"/><Relationship Id="rId2" Type="http://schemas.openxmlformats.org/officeDocument/2006/relationships/tags" Target="../tags/tag60.xml"/><Relationship Id="rId16" Type="http://schemas.openxmlformats.org/officeDocument/2006/relationships/tags" Target="../tags/tag74.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Master" Target="../slideMasters/slideMaster4.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Master" Target="../slideMasters/slideMaster4.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Master" Target="../slideMasters/slideMaster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Master" Target="../slideMasters/slideMaster4.xml"/><Relationship Id="rId5" Type="http://schemas.openxmlformats.org/officeDocument/2006/relationships/tags" Target="../tags/tag3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slideMaster" Target="../slideMasters/slideMaster4.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正文页-32_23-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3" hasCustomPrompt="1"/>
            <p:custDataLst>
              <p:tags r:id="rId2"/>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4" hasCustomPrompt="1"/>
            <p:custDataLst>
              <p:tags r:id="rId3"/>
            </p:custDataLst>
          </p:nvPr>
        </p:nvSpPr>
        <p:spPr>
          <a:xfrm>
            <a:off x="17272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2" hasCustomPrompt="1"/>
            <p:custDataLst>
              <p:tags r:id="rId4"/>
            </p:custDataLst>
          </p:nvPr>
        </p:nvSpPr>
        <p:spPr>
          <a:xfrm>
            <a:off x="20116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2" name="文本占位符 11"/>
          <p:cNvSpPr>
            <a:spLocks noGrp="1"/>
          </p:cNvSpPr>
          <p:nvPr>
            <p:ph type="body" idx="16386" hasCustomPrompt="1"/>
            <p:custDataLst>
              <p:tags r:id="rId5"/>
            </p:custDataLst>
          </p:nvPr>
        </p:nvSpPr>
        <p:spPr>
          <a:xfrm>
            <a:off x="10160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3" name="文本占位符 12"/>
          <p:cNvSpPr>
            <a:spLocks noGrp="1"/>
          </p:cNvSpPr>
          <p:nvPr>
            <p:ph type="body" idx="16387" hasCustomPrompt="1"/>
            <p:custDataLst>
              <p:tags r:id="rId6"/>
            </p:custDataLst>
          </p:nvPr>
        </p:nvSpPr>
        <p:spPr>
          <a:xfrm>
            <a:off x="10160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4" name="装饰  3"/>
          <p:cNvSpPr>
            <a:spLocks noGrp="1"/>
          </p:cNvSpPr>
          <p:nvPr>
            <p:ph type="body" idx="16396"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装饰  4"/>
          <p:cNvSpPr>
            <a:spLocks noGrp="1"/>
          </p:cNvSpPr>
          <p:nvPr>
            <p:ph type="body" idx="16397" hasCustomPrompt="1"/>
            <p:custDataLst>
              <p:tags r:id="rId8"/>
            </p:custDataLst>
          </p:nvPr>
        </p:nvSpPr>
        <p:spPr>
          <a:xfrm>
            <a:off x="54864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图片占位符 15"/>
          <p:cNvSpPr>
            <a:spLocks noGrp="1"/>
          </p:cNvSpPr>
          <p:nvPr>
            <p:ph type="pic" idx="16395" hasCustomPrompt="1"/>
            <p:custDataLst>
              <p:tags r:id="rId9"/>
            </p:custDataLst>
          </p:nvPr>
        </p:nvSpPr>
        <p:spPr>
          <a:xfrm>
            <a:off x="57708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7" name="文本占位符 16"/>
          <p:cNvSpPr>
            <a:spLocks noGrp="1"/>
          </p:cNvSpPr>
          <p:nvPr>
            <p:ph type="body" idx="16388" hasCustomPrompt="1"/>
            <p:custDataLst>
              <p:tags r:id="rId10"/>
            </p:custDataLst>
          </p:nvPr>
        </p:nvSpPr>
        <p:spPr>
          <a:xfrm>
            <a:off x="47752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18" name="文本占位符 17"/>
          <p:cNvSpPr>
            <a:spLocks noGrp="1"/>
          </p:cNvSpPr>
          <p:nvPr>
            <p:ph type="body" idx="16389" hasCustomPrompt="1"/>
            <p:custDataLst>
              <p:tags r:id="rId11"/>
            </p:custDataLst>
          </p:nvPr>
        </p:nvSpPr>
        <p:spPr>
          <a:xfrm>
            <a:off x="47752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9" name="装饰  8"/>
          <p:cNvSpPr>
            <a:spLocks noGrp="1"/>
          </p:cNvSpPr>
          <p:nvPr>
            <p:ph type="body" idx="16399" hasCustomPrompt="1"/>
            <p:custDataLst>
              <p:tags r:id="rId12"/>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装饰  9"/>
          <p:cNvSpPr>
            <a:spLocks noGrp="1"/>
          </p:cNvSpPr>
          <p:nvPr>
            <p:ph type="body" idx="16400" hasCustomPrompt="1"/>
            <p:custDataLst>
              <p:tags r:id="rId13"/>
            </p:custDataLst>
          </p:nvPr>
        </p:nvSpPr>
        <p:spPr>
          <a:xfrm>
            <a:off x="92456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8" hasCustomPrompt="1"/>
            <p:custDataLst>
              <p:tags r:id="rId14"/>
            </p:custDataLst>
          </p:nvPr>
        </p:nvSpPr>
        <p:spPr>
          <a:xfrm>
            <a:off x="95300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85344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3" name="文本占位符 22"/>
          <p:cNvSpPr>
            <a:spLocks noGrp="1"/>
          </p:cNvSpPr>
          <p:nvPr>
            <p:ph type="body" idx="16391" hasCustomPrompt="1"/>
            <p:custDataLst>
              <p:tags r:id="rId16"/>
            </p:custDataLst>
          </p:nvPr>
        </p:nvSpPr>
        <p:spPr>
          <a:xfrm>
            <a:off x="85344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317313331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正文页-上标下内-装饰左-默认位置-并列-35_20_group1">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8" name="文本占位符 7"/>
          <p:cNvSpPr>
            <a:spLocks noGrp="1"/>
          </p:cNvSpPr>
          <p:nvPr>
            <p:ph type="body" idx="16388" hasCustomPrompt="1"/>
            <p:custDataLst>
              <p:tags r:id="rId2"/>
            </p:custDataLst>
          </p:nvPr>
        </p:nvSpPr>
        <p:spPr>
          <a:xfrm>
            <a:off x="622300" y="17018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3"/>
            </p:custDataLst>
          </p:nvPr>
        </p:nvSpPr>
        <p:spPr>
          <a:xfrm>
            <a:off x="2133600" y="16510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2133600" y="21590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91" hasCustomPrompt="1"/>
            <p:custDataLst>
              <p:tags r:id="rId5"/>
            </p:custDataLst>
          </p:nvPr>
        </p:nvSpPr>
        <p:spPr>
          <a:xfrm>
            <a:off x="622300" y="33782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02</a:t>
            </a:r>
          </a:p>
        </p:txBody>
      </p:sp>
      <p:sp>
        <p:nvSpPr>
          <p:cNvPr id="13" name="文本占位符 12"/>
          <p:cNvSpPr>
            <a:spLocks noGrp="1"/>
          </p:cNvSpPr>
          <p:nvPr>
            <p:ph type="body" idx="16389" hasCustomPrompt="1"/>
            <p:custDataLst>
              <p:tags r:id="rId6"/>
            </p:custDataLst>
          </p:nvPr>
        </p:nvSpPr>
        <p:spPr>
          <a:xfrm>
            <a:off x="2133600" y="33274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90" hasCustomPrompt="1"/>
            <p:custDataLst>
              <p:tags r:id="rId7"/>
            </p:custDataLst>
          </p:nvPr>
        </p:nvSpPr>
        <p:spPr>
          <a:xfrm>
            <a:off x="2133600" y="38354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94" hasCustomPrompt="1"/>
            <p:custDataLst>
              <p:tags r:id="rId8"/>
            </p:custDataLst>
          </p:nvPr>
        </p:nvSpPr>
        <p:spPr>
          <a:xfrm>
            <a:off x="622300" y="50546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03</a:t>
            </a:r>
          </a:p>
        </p:txBody>
      </p:sp>
      <p:sp>
        <p:nvSpPr>
          <p:cNvPr id="16" name="文本占位符 15"/>
          <p:cNvSpPr>
            <a:spLocks noGrp="1"/>
          </p:cNvSpPr>
          <p:nvPr>
            <p:ph type="body" idx="16392" hasCustomPrompt="1"/>
            <p:custDataLst>
              <p:tags r:id="rId9"/>
            </p:custDataLst>
          </p:nvPr>
        </p:nvSpPr>
        <p:spPr>
          <a:xfrm>
            <a:off x="2133600" y="50038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93" hasCustomPrompt="1"/>
            <p:custDataLst>
              <p:tags r:id="rId10"/>
            </p:custDataLst>
          </p:nvPr>
        </p:nvSpPr>
        <p:spPr>
          <a:xfrm>
            <a:off x="2133600" y="55118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22208731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页-10004_15-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2" hasCustomPrompt="1"/>
            <p:custDataLst>
              <p:tags r:id="rId2"/>
            </p:custDataLst>
          </p:nvPr>
        </p:nvSpPr>
        <p:spPr>
          <a:xfrm>
            <a:off x="6096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9144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1" name="文本占位符 10"/>
          <p:cNvSpPr>
            <a:spLocks noGrp="1"/>
          </p:cNvSpPr>
          <p:nvPr>
            <p:ph type="body" idx="16387" hasCustomPrompt="1"/>
            <p:custDataLst>
              <p:tags r:id="rId4"/>
            </p:custDataLst>
          </p:nvPr>
        </p:nvSpPr>
        <p:spPr>
          <a:xfrm>
            <a:off x="9144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装饰  1"/>
          <p:cNvSpPr>
            <a:spLocks noGrp="1"/>
          </p:cNvSpPr>
          <p:nvPr>
            <p:ph type="body" idx="16393" hasCustomPrompt="1"/>
            <p:custDataLst>
              <p:tags r:id="rId5"/>
            </p:custDataLst>
          </p:nvPr>
        </p:nvSpPr>
        <p:spPr>
          <a:xfrm>
            <a:off x="43688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8" hasCustomPrompt="1"/>
            <p:custDataLst>
              <p:tags r:id="rId6"/>
            </p:custDataLst>
          </p:nvPr>
        </p:nvSpPr>
        <p:spPr>
          <a:xfrm>
            <a:off x="46736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4" name="文本占位符 13"/>
          <p:cNvSpPr>
            <a:spLocks noGrp="1"/>
          </p:cNvSpPr>
          <p:nvPr>
            <p:ph type="body" idx="16389" hasCustomPrompt="1"/>
            <p:custDataLst>
              <p:tags r:id="rId7"/>
            </p:custDataLst>
          </p:nvPr>
        </p:nvSpPr>
        <p:spPr>
          <a:xfrm>
            <a:off x="46736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装饰  4"/>
          <p:cNvSpPr>
            <a:spLocks noGrp="1"/>
          </p:cNvSpPr>
          <p:nvPr>
            <p:ph type="body" idx="16394" hasCustomPrompt="1"/>
            <p:custDataLst>
              <p:tags r:id="rId8"/>
            </p:custDataLst>
          </p:nvPr>
        </p:nvSpPr>
        <p:spPr>
          <a:xfrm>
            <a:off x="81280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0" hasCustomPrompt="1"/>
            <p:custDataLst>
              <p:tags r:id="rId9"/>
            </p:custDataLst>
          </p:nvPr>
        </p:nvSpPr>
        <p:spPr>
          <a:xfrm>
            <a:off x="84328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7" name="文本占位符 16"/>
          <p:cNvSpPr>
            <a:spLocks noGrp="1"/>
          </p:cNvSpPr>
          <p:nvPr>
            <p:ph type="body" idx="16391" hasCustomPrompt="1"/>
            <p:custDataLst>
              <p:tags r:id="rId10"/>
            </p:custDataLst>
          </p:nvPr>
        </p:nvSpPr>
        <p:spPr>
          <a:xfrm>
            <a:off x="84328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312552294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1-5_6-2">
    <p:spTree>
      <p:nvGrpSpPr>
        <p:cNvPr id="1" name=""/>
        <p:cNvGrpSpPr/>
        <p:nvPr/>
      </p:nvGrpSpPr>
      <p:grpSpPr>
        <a:xfrm>
          <a:off x="0" y="0"/>
          <a:ext cx="0" cy="0"/>
          <a:chOff x="0" y="0"/>
          <a:chExt cx="0" cy="0"/>
        </a:xfrm>
      </p:grpSpPr>
      <p:sp>
        <p:nvSpPr>
          <p:cNvPr id="7" name="副标题 6"/>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8" name="标题 7"/>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j-lt"/>
              </a:defRPr>
            </a:lvl1pPr>
          </a:lstStyle>
          <a:p>
            <a:r>
              <a:rPr lang="zh-CN" altLang="en-US"/>
              <a:t>目录</a:t>
            </a:r>
          </a:p>
        </p:txBody>
      </p:sp>
      <p:sp>
        <p:nvSpPr>
          <p:cNvPr id="9" name="文本占位符 8"/>
          <p:cNvSpPr>
            <a:spLocks noGrp="1"/>
          </p:cNvSpPr>
          <p:nvPr>
            <p:ph type="body" idx="16388" hasCustomPrompt="1"/>
            <p:custDataLst>
              <p:tags r:id="rId3"/>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01</a:t>
            </a:r>
          </a:p>
        </p:txBody>
      </p:sp>
      <p:sp>
        <p:nvSpPr>
          <p:cNvPr id="11" name="装饰  0"/>
          <p:cNvSpPr>
            <a:spLocks noGrp="1"/>
          </p:cNvSpPr>
          <p:nvPr>
            <p:ph type="body" idx="16399" hasCustomPrompt="1"/>
            <p:custDataLst>
              <p:tags r:id="rId4"/>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2" name="文本占位符 11"/>
          <p:cNvSpPr>
            <a:spLocks noGrp="1"/>
          </p:cNvSpPr>
          <p:nvPr>
            <p:ph type="body" idx="16387" hasCustomPrompt="1"/>
            <p:custDataLst>
              <p:tags r:id="rId5"/>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90" hasCustomPrompt="1"/>
            <p:custDataLst>
              <p:tags r:id="rId6"/>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02</a:t>
            </a:r>
          </a:p>
        </p:txBody>
      </p:sp>
      <p:sp>
        <p:nvSpPr>
          <p:cNvPr id="14" name="装饰  3"/>
          <p:cNvSpPr>
            <a:spLocks noGrp="1"/>
          </p:cNvSpPr>
          <p:nvPr>
            <p:ph type="body" idx="16400" hasCustomPrompt="1"/>
            <p:custDataLst>
              <p:tags r:id="rId7"/>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文本占位符 14"/>
          <p:cNvSpPr>
            <a:spLocks noGrp="1"/>
          </p:cNvSpPr>
          <p:nvPr>
            <p:ph type="body" idx="16389" hasCustomPrompt="1"/>
            <p:custDataLst>
              <p:tags r:id="rId8"/>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92" hasCustomPrompt="1"/>
            <p:custDataLst>
              <p:tags r:id="rId9"/>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03</a:t>
            </a:r>
          </a:p>
        </p:txBody>
      </p:sp>
      <p:sp>
        <p:nvSpPr>
          <p:cNvPr id="17" name="装饰  6"/>
          <p:cNvSpPr>
            <a:spLocks noGrp="1"/>
          </p:cNvSpPr>
          <p:nvPr>
            <p:ph type="body" idx="16401" hasCustomPrompt="1"/>
            <p:custDataLst>
              <p:tags r:id="rId10"/>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文本占位符 17"/>
          <p:cNvSpPr>
            <a:spLocks noGrp="1"/>
          </p:cNvSpPr>
          <p:nvPr>
            <p:ph type="body" idx="16391" hasCustomPrompt="1"/>
            <p:custDataLst>
              <p:tags r:id="rId11"/>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94" hasCustomPrompt="1"/>
            <p:custDataLst>
              <p:tags r:id="rId12"/>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04</a:t>
            </a:r>
          </a:p>
        </p:txBody>
      </p:sp>
      <p:sp>
        <p:nvSpPr>
          <p:cNvPr id="20" name="装饰  9"/>
          <p:cNvSpPr>
            <a:spLocks noGrp="1"/>
          </p:cNvSpPr>
          <p:nvPr>
            <p:ph type="body" idx="16402" hasCustomPrompt="1"/>
            <p:custDataLst>
              <p:tags r:id="rId13"/>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文本占位符 20"/>
          <p:cNvSpPr>
            <a:spLocks noGrp="1"/>
          </p:cNvSpPr>
          <p:nvPr>
            <p:ph type="body" idx="16393" hasCustomPrompt="1"/>
            <p:custDataLst>
              <p:tags r:id="rId14"/>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文本占位符 21"/>
          <p:cNvSpPr>
            <a:spLocks noGrp="1"/>
          </p:cNvSpPr>
          <p:nvPr>
            <p:ph type="body" idx="16396" hasCustomPrompt="1"/>
            <p:custDataLst>
              <p:tags r:id="rId15"/>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05</a:t>
            </a:r>
          </a:p>
        </p:txBody>
      </p:sp>
      <p:sp>
        <p:nvSpPr>
          <p:cNvPr id="23" name="装饰  2"/>
          <p:cNvSpPr>
            <a:spLocks noGrp="1"/>
          </p:cNvSpPr>
          <p:nvPr>
            <p:ph type="body" idx="16403" hasCustomPrompt="1"/>
            <p:custDataLst>
              <p:tags r:id="rId16"/>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95" hasCustomPrompt="1"/>
            <p:custDataLst>
              <p:tags r:id="rId17"/>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5" name="文本占位符 24"/>
          <p:cNvSpPr>
            <a:spLocks noGrp="1"/>
          </p:cNvSpPr>
          <p:nvPr>
            <p:ph type="body" idx="16398" hasCustomPrompt="1"/>
            <p:custDataLst>
              <p:tags r:id="rId18"/>
            </p:custDataLst>
          </p:nvPr>
        </p:nvSpPr>
        <p:spPr>
          <a:xfrm>
            <a:off x="79946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06</a:t>
            </a:r>
          </a:p>
        </p:txBody>
      </p:sp>
      <p:sp>
        <p:nvSpPr>
          <p:cNvPr id="26" name="装饰  5"/>
          <p:cNvSpPr>
            <a:spLocks noGrp="1"/>
          </p:cNvSpPr>
          <p:nvPr>
            <p:ph type="body" idx="16404" hasCustomPrompt="1"/>
            <p:custDataLst>
              <p:tags r:id="rId19"/>
            </p:custDataLst>
          </p:nvPr>
        </p:nvSpPr>
        <p:spPr>
          <a:xfrm>
            <a:off x="87757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7" name="文本占位符 26"/>
          <p:cNvSpPr>
            <a:spLocks noGrp="1"/>
          </p:cNvSpPr>
          <p:nvPr>
            <p:ph type="body" idx="16397" hasCustomPrompt="1"/>
            <p:custDataLst>
              <p:tags r:id="rId20"/>
            </p:custDataLst>
          </p:nvPr>
        </p:nvSpPr>
        <p:spPr>
          <a:xfrm>
            <a:off x="90043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Tree>
    <p:extLst>
      <p:ext uri="{BB962C8B-B14F-4D97-AF65-F5344CB8AC3E}">
        <p14:creationId xmlns:p14="http://schemas.microsoft.com/office/powerpoint/2010/main" val="170504709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正文页-10012_11">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8" name="内容占位符 7"/>
          <p:cNvSpPr>
            <a:spLocks noGrp="1"/>
          </p:cNvSpPr>
          <p:nvPr>
            <p:ph idx="16390" hasCustomPrompt="1"/>
            <p:custDataLst>
              <p:tags r:id="rId2"/>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6553200" y="157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6553200" y="213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6553200" y="411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9" hasCustomPrompt="1"/>
            <p:custDataLst>
              <p:tags r:id="rId6"/>
            </p:custDataLst>
          </p:nvPr>
        </p:nvSpPr>
        <p:spPr>
          <a:xfrm>
            <a:off x="6553200" y="467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28201289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正文页-10003_17-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文本占位符 7"/>
          <p:cNvSpPr>
            <a:spLocks noGrp="1"/>
          </p:cNvSpPr>
          <p:nvPr>
            <p:ph type="body" idx="16386" hasCustomPrompt="1"/>
            <p:custDataLst>
              <p:tags r:id="rId2"/>
            </p:custDataLst>
          </p:nvPr>
        </p:nvSpPr>
        <p:spPr>
          <a:xfrm>
            <a:off x="6096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9" name="装饰  8"/>
          <p:cNvSpPr>
            <a:spLocks noGrp="1"/>
          </p:cNvSpPr>
          <p:nvPr>
            <p:ph type="body" idx="16392" hasCustomPrompt="1"/>
            <p:custDataLst>
              <p:tags r:id="rId3"/>
            </p:custDataLst>
          </p:nvPr>
        </p:nvSpPr>
        <p:spPr>
          <a:xfrm>
            <a:off x="6096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7" hasCustomPrompt="1"/>
            <p:custDataLst>
              <p:tags r:id="rId4"/>
            </p:custDataLst>
          </p:nvPr>
        </p:nvSpPr>
        <p:spPr>
          <a:xfrm>
            <a:off x="9144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43688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装饰  2"/>
          <p:cNvSpPr>
            <a:spLocks noGrp="1"/>
          </p:cNvSpPr>
          <p:nvPr>
            <p:ph type="body" idx="16393" hasCustomPrompt="1"/>
            <p:custDataLst>
              <p:tags r:id="rId6"/>
            </p:custDataLst>
          </p:nvPr>
        </p:nvSpPr>
        <p:spPr>
          <a:xfrm>
            <a:off x="43688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9" hasCustomPrompt="1"/>
            <p:custDataLst>
              <p:tags r:id="rId7"/>
            </p:custDataLst>
          </p:nvPr>
        </p:nvSpPr>
        <p:spPr>
          <a:xfrm>
            <a:off x="46736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90" hasCustomPrompt="1"/>
            <p:custDataLst>
              <p:tags r:id="rId8"/>
            </p:custDataLst>
          </p:nvPr>
        </p:nvSpPr>
        <p:spPr>
          <a:xfrm>
            <a:off x="81280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装饰  5"/>
          <p:cNvSpPr>
            <a:spLocks noGrp="1"/>
          </p:cNvSpPr>
          <p:nvPr>
            <p:ph type="body" idx="16394" hasCustomPrompt="1"/>
            <p:custDataLst>
              <p:tags r:id="rId9"/>
            </p:custDataLst>
          </p:nvPr>
        </p:nvSpPr>
        <p:spPr>
          <a:xfrm>
            <a:off x="81280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1" hasCustomPrompt="1"/>
            <p:custDataLst>
              <p:tags r:id="rId10"/>
            </p:custDataLst>
          </p:nvPr>
        </p:nvSpPr>
        <p:spPr>
          <a:xfrm>
            <a:off x="84328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295595414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正文页-6_82-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63246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7543800" y="609600"/>
            <a:ext cx="4038600" cy="5638800"/>
          </a:xfrm>
          <a:custGeom>
            <a:avLst/>
            <a:gdLst>
              <a:gd name="connisteX0" fmla="*/ 0 w 4038600"/>
              <a:gd name="connsiteY0" fmla="*/ 0 h 5638800"/>
              <a:gd name="connisteX1" fmla="*/ 4038600 w 4038600"/>
              <a:gd name="connsiteY1" fmla="*/ 0 h 5638800"/>
              <a:gd name="connisteX2" fmla="*/ 4038600 w 4038600"/>
              <a:gd name="connsiteY2" fmla="*/ 5638800 h 5638800"/>
              <a:gd name="connisteX3" fmla="*/ 0 w 4038600"/>
              <a:gd name="connsiteY3" fmla="*/ 5638800 h 5638800"/>
              <a:gd name="connisteX4" fmla="*/ 0 w 4038600"/>
              <a:gd name="connsiteY4" fmla="*/ 0 h 56388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4038600" h="5638800">
                <a:moveTo>
                  <a:pt x="0" y="0"/>
                </a:moveTo>
                <a:lnTo>
                  <a:pt x="4038600" y="0"/>
                </a:lnTo>
                <a:lnTo>
                  <a:pt x="4038600" y="5638800"/>
                </a:lnTo>
                <a:lnTo>
                  <a:pt x="0" y="56388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609600" y="1676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762000" y="16764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762000" y="21844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609600" y="3403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762000" y="34036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762000" y="39116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609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762000" y="51308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762000" y="56388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227011390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正文页-30_29-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4191000" y="533400"/>
            <a:ext cx="73914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0" y="0"/>
            <a:ext cx="3581400" cy="6858000"/>
          </a:xfrm>
          <a:custGeom>
            <a:avLst/>
            <a:gd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581400" h="6858000">
                <a:moveTo>
                  <a:pt x="0" y="0"/>
                </a:moveTo>
                <a:lnTo>
                  <a:pt x="3581400" y="0"/>
                </a:lnTo>
                <a:lnTo>
                  <a:pt x="3581400" y="6858000"/>
                </a:lnTo>
                <a:lnTo>
                  <a:pt x="0" y="68580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4191000" y="1676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4343400" y="16764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4343400" y="21844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191000" y="3403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4343400" y="34036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4343400" y="39116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41910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4343400" y="51308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4343400" y="56388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extLst>
      <p:ext uri="{BB962C8B-B14F-4D97-AF65-F5344CB8AC3E}">
        <p14:creationId xmlns:p14="http://schemas.microsoft.com/office/powerpoint/2010/main" val="5453140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jpeg"/><Relationship Id="rId4" Type="http://schemas.openxmlformats.org/officeDocument/2006/relationships/slideLayout" Target="../slideLayouts/slideLayout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图片 20" descr="/Users/francesliu/Desktop/工作文件/教培/开源大赛/第三届大赛/底图.jpg底图"/>
          <p:cNvPicPr>
            <a:picLocks noChangeAspect="1"/>
          </p:cNvPicPr>
          <p:nvPr/>
        </p:nvPicPr>
        <p:blipFill>
          <a:blip r:embed="rId3"/>
          <a:srcRect t="27" b="27"/>
          <a:stretch>
            <a:fillRect/>
          </a:stretch>
        </p:blipFill>
        <p:spPr>
          <a:xfrm>
            <a:off x="-762" y="0"/>
            <a:ext cx="12193523" cy="6858000"/>
          </a:xfrm>
          <a:custGeom>
            <a:avLst/>
            <a:gdLst>
              <a:gd name="connsiteX0" fmla="*/ -3040 w 12193523"/>
              <a:gd name="connsiteY0" fmla="*/ -1710 h 6858000"/>
              <a:gd name="connsiteX1" fmla="*/ 12190484 w 12193523"/>
              <a:gd name="connsiteY1" fmla="*/ -1710 h 6858000"/>
              <a:gd name="connsiteX2" fmla="*/ 12190484 w 12193523"/>
              <a:gd name="connsiteY2" fmla="*/ 6856290 h 6858000"/>
              <a:gd name="connsiteX3" fmla="*/ -3040 w 12193523"/>
              <a:gd name="connsiteY3" fmla="*/ 6856290 h 6858000"/>
            </a:gdLst>
            <a:ahLst/>
            <a:cxnLst>
              <a:cxn ang="0">
                <a:pos x="connsiteX0" y="connsiteY0"/>
              </a:cxn>
              <a:cxn ang="0">
                <a:pos x="connsiteX1" y="connsiteY1"/>
              </a:cxn>
              <a:cxn ang="0">
                <a:pos x="connsiteX2" y="connsiteY2"/>
              </a:cxn>
              <a:cxn ang="0">
                <a:pos x="connsiteX3" y="connsiteY3"/>
              </a:cxn>
            </a:cxnLst>
            <a:rect l="l" t="t" r="r" b="b"/>
            <a:pathLst>
              <a:path w="12193523" h="6858000">
                <a:moveTo>
                  <a:pt x="-3040" y="-1710"/>
                </a:moveTo>
                <a:lnTo>
                  <a:pt x="12190484" y="-1710"/>
                </a:lnTo>
                <a:lnTo>
                  <a:pt x="12190484" y="6856290"/>
                </a:lnTo>
                <a:lnTo>
                  <a:pt x="-3040" y="6856290"/>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图片 21" descr="/Users/francesliu/Desktop/工作文件/教培/开源大赛/第三届大赛/底图2.jpg底图2"/>
          <p:cNvPicPr>
            <a:picLocks noChangeAspect="1"/>
          </p:cNvPicPr>
          <p:nvPr userDrawn="1"/>
        </p:nvPicPr>
        <p:blipFill>
          <a:blip r:embed="rId4"/>
          <a:srcRect t="27" b="27"/>
          <a:stretch>
            <a:fillRect/>
          </a:stretch>
        </p:blipFill>
        <p:spPr>
          <a:xfrm>
            <a:off x="0" y="0"/>
            <a:ext cx="12193523" cy="6858000"/>
          </a:xfrm>
          <a:custGeom>
            <a:avLst/>
            <a:gdLst>
              <a:gd name="connsiteX0" fmla="*/ -3040 w 12193523"/>
              <a:gd name="connsiteY0" fmla="*/ -1710 h 6858000"/>
              <a:gd name="connsiteX1" fmla="*/ 12190484 w 12193523"/>
              <a:gd name="connsiteY1" fmla="*/ -1710 h 6858000"/>
              <a:gd name="connsiteX2" fmla="*/ 12190484 w 12193523"/>
              <a:gd name="connsiteY2" fmla="*/ 6856290 h 6858000"/>
              <a:gd name="connsiteX3" fmla="*/ -3040 w 12193523"/>
              <a:gd name="connsiteY3" fmla="*/ 6856290 h 6858000"/>
            </a:gdLst>
            <a:ahLst/>
            <a:cxnLst>
              <a:cxn ang="0">
                <a:pos x="connsiteX0" y="connsiteY0"/>
              </a:cxn>
              <a:cxn ang="0">
                <a:pos x="connsiteX1" y="connsiteY1"/>
              </a:cxn>
              <a:cxn ang="0">
                <a:pos x="connsiteX2" y="connsiteY2"/>
              </a:cxn>
              <a:cxn ang="0">
                <a:pos x="connsiteX3" y="connsiteY3"/>
              </a:cxn>
            </a:cxnLst>
            <a:rect l="l" t="t" r="r" b="b"/>
            <a:pathLst>
              <a:path w="12193523" h="6858000">
                <a:moveTo>
                  <a:pt x="-3040" y="-1710"/>
                </a:moveTo>
                <a:lnTo>
                  <a:pt x="12190484" y="-1710"/>
                </a:lnTo>
                <a:lnTo>
                  <a:pt x="12190484" y="6856290"/>
                </a:lnTo>
                <a:lnTo>
                  <a:pt x="-3040" y="6856290"/>
                </a:lnTo>
                <a:close/>
              </a:path>
            </a:pathLst>
          </a:custGeom>
        </p:spPr>
      </p:pic>
    </p:spTree>
  </p:cSld>
  <p:clrMap bg1="lt1" tx1="dk1" bg2="lt2" tx2="dk2" accent1="accent1" accent2="accent2" accent3="accent3" accent4="accent4" accent5="accent5" accent6="accent6" hlink="hlink" folHlink="folHlink"/>
  <p:sldLayoutIdLst>
    <p:sldLayoutId id="2147483651"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图片 19" descr="/Users/francesliu/Desktop/工作文件/教培/开源大赛/第三届大赛/底图2.jpg底图2"/>
          <p:cNvPicPr>
            <a:picLocks noChangeAspect="1"/>
          </p:cNvPicPr>
          <p:nvPr/>
        </p:nvPicPr>
        <p:blipFill>
          <a:blip r:embed="rId3"/>
          <a:srcRect t="27" b="27"/>
          <a:stretch>
            <a:fillRect/>
          </a:stretch>
        </p:blipFill>
        <p:spPr>
          <a:xfrm>
            <a:off x="0" y="0"/>
            <a:ext cx="12193523" cy="6858000"/>
          </a:xfrm>
          <a:custGeom>
            <a:avLst/>
            <a:gdLst>
              <a:gd name="connsiteX0" fmla="*/ -3040 w 12193523"/>
              <a:gd name="connsiteY0" fmla="*/ -1710 h 6858000"/>
              <a:gd name="connsiteX1" fmla="*/ 12190484 w 12193523"/>
              <a:gd name="connsiteY1" fmla="*/ -1710 h 6858000"/>
              <a:gd name="connsiteX2" fmla="*/ 12190484 w 12193523"/>
              <a:gd name="connsiteY2" fmla="*/ 6856290 h 6858000"/>
              <a:gd name="connsiteX3" fmla="*/ -3040 w 12193523"/>
              <a:gd name="connsiteY3" fmla="*/ 6856290 h 6858000"/>
            </a:gdLst>
            <a:ahLst/>
            <a:cxnLst>
              <a:cxn ang="0">
                <a:pos x="connsiteX0" y="connsiteY0"/>
              </a:cxn>
              <a:cxn ang="0">
                <a:pos x="connsiteX1" y="connsiteY1"/>
              </a:cxn>
              <a:cxn ang="0">
                <a:pos x="connsiteX2" y="connsiteY2"/>
              </a:cxn>
              <a:cxn ang="0">
                <a:pos x="connsiteX3" y="connsiteY3"/>
              </a:cxn>
            </a:cxnLst>
            <a:rect l="l" t="t" r="r" b="b"/>
            <a:pathLst>
              <a:path w="12193523" h="6858000">
                <a:moveTo>
                  <a:pt x="-3040" y="-1710"/>
                </a:moveTo>
                <a:lnTo>
                  <a:pt x="12190484" y="-1710"/>
                </a:lnTo>
                <a:lnTo>
                  <a:pt x="12190484" y="6856290"/>
                </a:lnTo>
                <a:lnTo>
                  <a:pt x="-3040" y="6856290"/>
                </a:lnTo>
                <a:close/>
              </a:path>
            </a:pathLst>
          </a:cu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形 7" descr="/Users/francesliu/Desktop/工作文件/教培/开源大赛/第三届大赛/底图2.jpg底图2"/>
          <p:cNvPicPr>
            <a:picLocks noChangeAspect="1"/>
          </p:cNvPicPr>
          <p:nvPr userDrawn="1"/>
        </p:nvPicPr>
        <p:blipFill>
          <a:blip r:embed="rId10"/>
          <a:srcRect t="21" b="21"/>
          <a:stretch>
            <a:fillRect/>
          </a:stretch>
        </p:blipFill>
        <p:spPr>
          <a:xfrm>
            <a:off x="0" y="0"/>
            <a:ext cx="12192000" cy="6858000"/>
          </a:xfrm>
          <a:prstGeom prst="rect">
            <a:avLst/>
          </a:prstGeom>
        </p:spPr>
      </p:pic>
      <p:sp>
        <p:nvSpPr>
          <p:cNvPr id="2" name="矩形 1"/>
          <p:cNvSpPr/>
          <p:nvPr userDrawn="1"/>
        </p:nvSpPr>
        <p:spPr>
          <a:xfrm>
            <a:off x="-10795" y="972820"/>
            <a:ext cx="12202160" cy="61220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7" r:id="rId2"/>
    <p:sldLayoutId id="2147483659" r:id="rId3"/>
    <p:sldLayoutId id="2147483660" r:id="rId4"/>
    <p:sldLayoutId id="2147483661" r:id="rId5"/>
    <p:sldLayoutId id="2147483662" r:id="rId6"/>
    <p:sldLayoutId id="2147483663"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image" Target="../media/image10.png"/><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slideLayout" Target="../slideLayouts/slideLayout8.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9.xml"/><Relationship Id="rId1" Type="http://schemas.openxmlformats.org/officeDocument/2006/relationships/tags" Target="../tags/tag140.xml"/></Relationships>
</file>

<file path=ppt/slides/_rels/slide13.xml.rels><?xml version="1.0" encoding="UTF-8" standalone="yes"?>
<Relationships xmlns="http://schemas.openxmlformats.org/package/2006/relationships"><Relationship Id="rId8" Type="http://schemas.openxmlformats.org/officeDocument/2006/relationships/tags" Target="../tags/tag14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image" Target="../media/image13.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slideLayout" Target="../slideLayouts/slideLayout9.xml"/><Relationship Id="rId5" Type="http://schemas.openxmlformats.org/officeDocument/2006/relationships/tags" Target="../tags/tag145.xml"/><Relationship Id="rId10" Type="http://schemas.openxmlformats.org/officeDocument/2006/relationships/tags" Target="../tags/tag150.xml"/><Relationship Id="rId4" Type="http://schemas.openxmlformats.org/officeDocument/2006/relationships/tags" Target="../tags/tag144.xml"/><Relationship Id="rId9" Type="http://schemas.openxmlformats.org/officeDocument/2006/relationships/tags" Target="../tags/tag149.xml"/></Relationships>
</file>

<file path=ppt/slides/_rels/slide14.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slideLayout" Target="../slideLayouts/slideLayout10.xml"/><Relationship Id="rId3" Type="http://schemas.openxmlformats.org/officeDocument/2006/relationships/tags" Target="../tags/tag153.xml"/><Relationship Id="rId21" Type="http://schemas.openxmlformats.org/officeDocument/2006/relationships/image" Target="../media/image16.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image" Target="../media/image15.sv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image" Target="../media/image19.svg"/><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image" Target="../media/image18.png"/><Relationship Id="rId10" Type="http://schemas.openxmlformats.org/officeDocument/2006/relationships/tags" Target="../tags/tag160.xml"/><Relationship Id="rId19" Type="http://schemas.openxmlformats.org/officeDocument/2006/relationships/image" Target="../media/image14.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20.png"/><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slideLayout" Target="../slideLayouts/slideLayout11.xml"/><Relationship Id="rId2" Type="http://schemas.openxmlformats.org/officeDocument/2006/relationships/tags" Target="../tags/tag169.xml"/><Relationship Id="rId16" Type="http://schemas.openxmlformats.org/officeDocument/2006/relationships/image" Target="../media/image22.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21.pn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200.png"/></Relationships>
</file>

<file path=ppt/slides/_rels/slide16.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image" Target="../media/image20.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slideLayout" Target="../slideLayouts/slideLayout11.xml"/><Relationship Id="rId2" Type="http://schemas.openxmlformats.org/officeDocument/2006/relationships/tags" Target="../tags/tag180.xml"/><Relationship Id="rId16" Type="http://schemas.openxmlformats.org/officeDocument/2006/relationships/image" Target="../media/image25.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image" Target="../media/image24.png"/><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1.xml"/><Relationship Id="rId1" Type="http://schemas.openxmlformats.org/officeDocument/2006/relationships/tags" Target="../tags/tag19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tags" Target="../tags/tag19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19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slideLayout" Target="../slideLayouts/slideLayout3.xml"/><Relationship Id="rId2" Type="http://schemas.openxmlformats.org/officeDocument/2006/relationships/tags" Target="../tags/tag96.xml"/><Relationship Id="rId16" Type="http://schemas.openxmlformats.org/officeDocument/2006/relationships/tags" Target="../tags/tag110.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10" Type="http://schemas.openxmlformats.org/officeDocument/2006/relationships/tags" Target="../tags/tag104.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4.xml"/><Relationship Id="rId1" Type="http://schemas.openxmlformats.org/officeDocument/2006/relationships/tags" Target="../tags/tag19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image" Target="../media/image31.pn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8.xml"/><Relationship Id="rId1" Type="http://schemas.openxmlformats.org/officeDocument/2006/relationships/tags" Target="../tags/tag19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image" Target="../media/image7.png"/><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notesSlide" Target="../notesSlides/notesSlide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slideLayout" Target="../slideLayouts/slideLayout7.xml"/><Relationship Id="rId5" Type="http://schemas.openxmlformats.org/officeDocument/2006/relationships/tags" Target="../tags/tag121.xml"/><Relationship Id="rId15" Type="http://schemas.openxmlformats.org/officeDocument/2006/relationships/image" Target="../media/image9.png"/><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518197" y="5240411"/>
            <a:ext cx="6173485" cy="49244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600" b="1" spc="0" baseline="0" dirty="0">
                <a:solidFill>
                  <a:srgbClr val="FFFFFF"/>
                </a:solidFill>
                <a:latin typeface="思源黑体 Bold" panose="020B0200000000000000" pitchFamily="34" charset="-122"/>
                <a:ea typeface="思源黑体 Bold" panose="020B0200000000000000" pitchFamily="34" charset="-122"/>
                <a:sym typeface="微软雅黑" panose="020B0503020204020204" charset="-122"/>
                <a:rtl val="0"/>
              </a:rPr>
              <a:t>演讲人</a:t>
            </a:r>
            <a:r>
              <a:rPr lang="en-US" altLang="zh-CN"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 </a:t>
            </a:r>
            <a:r>
              <a:rPr lang="zh-CN" altLang="en-US"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Arial" panose="020B0604020202090204"/>
                <a:rtl val="0"/>
              </a:rPr>
              <a:t>杨子炫     </a:t>
            </a:r>
            <a:r>
              <a:rPr lang="zh-CN" altLang="en-US"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时间</a:t>
            </a:r>
            <a:r>
              <a:rPr lang="en-US" altLang="zh-CN"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 </a:t>
            </a:r>
            <a:r>
              <a:rPr lang="zh-CN" altLang="en-US" sz="2600" b="1" spc="-2539" baseline="0" dirty="0">
                <a:solidFill>
                  <a:srgbClr val="FFFFFF"/>
                </a:solidFill>
                <a:latin typeface="思源黑体 Bold" panose="020B0200000000000000" pitchFamily="34" charset="-122"/>
                <a:ea typeface="思源黑体 Bold" panose="020B0200000000000000" pitchFamily="34" charset="-122"/>
                <a:sym typeface="微软雅黑" panose="020B0503020204020204" charset="-122"/>
                <a:rtl val="0"/>
              </a:rPr>
              <a:t> </a:t>
            </a:r>
            <a:r>
              <a:rPr lang="en-US" altLang="zh-CN" sz="2600" b="1" dirty="0">
                <a:solidFill>
                  <a:srgbClr val="FFFFFF"/>
                </a:solidFill>
                <a:latin typeface="思源黑体 Bold" panose="020B0200000000000000" pitchFamily="34" charset="-122"/>
                <a:ea typeface="思源黑体 Bold" panose="020B0200000000000000" pitchFamily="34" charset="-122"/>
                <a:cs typeface="Arial" panose="020B0604020202090204"/>
                <a:sym typeface="Arial" panose="020B0604020202090204"/>
                <a:rtl val="0"/>
              </a:rPr>
              <a:t>2026</a:t>
            </a:r>
            <a:r>
              <a:rPr lang="zh-CN" altLang="en-US"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年</a:t>
            </a:r>
            <a:r>
              <a:rPr lang="en-US" altLang="zh-CN" sz="2600" b="1" dirty="0">
                <a:solidFill>
                  <a:srgbClr val="FFFFFF"/>
                </a:solidFill>
                <a:latin typeface="思源黑体 Bold" panose="020B0200000000000000" pitchFamily="34" charset="-122"/>
                <a:ea typeface="思源黑体 Bold" panose="020B0200000000000000" pitchFamily="34" charset="-122"/>
                <a:cs typeface="Arial" panose="020B0604020202090204"/>
                <a:sym typeface="Arial" panose="020B0604020202090204"/>
                <a:rtl val="0"/>
              </a:rPr>
              <a:t>1</a:t>
            </a:r>
            <a:r>
              <a:rPr lang="zh-CN" altLang="en-US"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月</a:t>
            </a:r>
            <a:r>
              <a:rPr lang="en-US" altLang="zh-CN" sz="2600" b="1" dirty="0">
                <a:solidFill>
                  <a:srgbClr val="FFFFFF"/>
                </a:solidFill>
                <a:latin typeface="思源黑体 Bold" panose="020B0200000000000000" pitchFamily="34" charset="-122"/>
                <a:ea typeface="思源黑体 Bold" panose="020B0200000000000000" pitchFamily="34" charset="-122"/>
                <a:cs typeface="Arial" panose="020B0604020202090204"/>
                <a:sym typeface="Arial" panose="020B0604020202090204"/>
                <a:rtl val="0"/>
              </a:rPr>
              <a:t>23</a:t>
            </a:r>
            <a:r>
              <a:rPr lang="zh-CN" altLang="en-US" sz="2600" b="1" spc="0" baseline="0" dirty="0">
                <a:solidFill>
                  <a:srgbClr val="FFFFFF"/>
                </a:solidFill>
                <a:latin typeface="思源黑体 Bold" panose="020B0200000000000000" pitchFamily="34" charset="-122"/>
                <a:ea typeface="思源黑体 Bold" panose="020B0200000000000000" pitchFamily="34" charset="-122"/>
                <a:cs typeface="Arial" panose="020B0604020202090204"/>
                <a:sym typeface="微软雅黑" panose="020B0503020204020204" charset="-122"/>
                <a:rtl val="0"/>
              </a:rPr>
              <a:t>日</a:t>
            </a:r>
          </a:p>
        </p:txBody>
      </p:sp>
      <p:sp>
        <p:nvSpPr>
          <p:cNvPr id="9" name="文本框 8"/>
          <p:cNvSpPr txBox="1"/>
          <p:nvPr/>
        </p:nvSpPr>
        <p:spPr>
          <a:xfrm>
            <a:off x="213397" y="2062400"/>
            <a:ext cx="949677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lvl="0">
              <a:defRPr/>
            </a:pPr>
            <a:r>
              <a:rPr lang="en-US" alt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en-US" altLang="en-US" sz="40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OpenScout</a:t>
            </a:r>
            <a:endParaRPr lang="en-US" altLang="en-US"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defRPr/>
            </a:pPr>
            <a:r>
              <a:rPr lang="zh-CN" altLang="en-US" sz="4000" b="1" kern="100" dirty="0">
                <a:solidFill>
                  <a:schemeClr val="bg1"/>
                </a:solidFill>
                <a:latin typeface="ADLaM Display" panose="02010000000000000000" pitchFamily="2" charset="0"/>
                <a:cs typeface="ADLaM Display" panose="02010000000000000000" pitchFamily="2" charset="0"/>
              </a:rPr>
              <a:t>    </a:t>
            </a:r>
            <a:endParaRPr lang="en-US" altLang="zh-CN" sz="4000" b="1" kern="100" dirty="0">
              <a:solidFill>
                <a:schemeClr val="bg1"/>
              </a:solidFill>
              <a:latin typeface="ADLaM Display" panose="02010000000000000000" pitchFamily="2" charset="0"/>
              <a:cs typeface="ADLaM Display" panose="02010000000000000000" pitchFamily="2" charset="0"/>
            </a:endParaRPr>
          </a:p>
          <a:p>
            <a:pPr algn="ctr">
              <a:defRPr/>
            </a:pPr>
            <a:r>
              <a:rPr lang="zh-CN" altLang="en-US" sz="4000" b="1" kern="100" dirty="0">
                <a:solidFill>
                  <a:schemeClr val="bg1"/>
                </a:solidFill>
                <a:latin typeface="ADLaM Display" panose="02010000000000000000" pitchFamily="2" charset="0"/>
                <a:cs typeface="ADLaM Display" panose="02010000000000000000" pitchFamily="2" charset="0"/>
              </a:rPr>
              <a:t>     人才智能检索与开源开发者画像助手</a:t>
            </a:r>
          </a:p>
          <a:p>
            <a:pPr lvl="0" algn="ctr">
              <a:defRPr/>
            </a:pPr>
            <a:endParaRPr lang="en-US" altLang="zh-CN" sz="4000" b="1" spc="0" baseline="0"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微软雅黑" panose="020B0503020204020204" charset="-122"/>
              <a:rtl val="0"/>
            </a:endParaRPr>
          </a:p>
        </p:txBody>
      </p:sp>
      <p:pic>
        <p:nvPicPr>
          <p:cNvPr id="2" name="图片 1" descr="图形用户界面, 文本&#10;&#10;AI 生成的内容可能不正确。">
            <a:extLst>
              <a:ext uri="{FF2B5EF4-FFF2-40B4-BE49-F238E27FC236}">
                <a16:creationId xmlns:a16="http://schemas.microsoft.com/office/drawing/2014/main" id="{8BE33D3B-4722-6DC1-8D2E-3CE8C9A48AB5}"/>
              </a:ext>
            </a:extLst>
          </p:cNvPr>
          <p:cNvPicPr>
            <a:picLocks noChangeAspect="1"/>
          </p:cNvPicPr>
          <p:nvPr/>
        </p:nvPicPr>
        <p:blipFill>
          <a:blip r:embed="rId2"/>
          <a:stretch>
            <a:fillRect/>
          </a:stretch>
        </p:blipFill>
        <p:spPr>
          <a:xfrm>
            <a:off x="7376132" y="4149074"/>
            <a:ext cx="4815868" cy="27089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84727" y="1068796"/>
            <a:ext cx="63246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开源数据整合</a:t>
            </a:r>
          </a:p>
        </p:txBody>
      </p:sp>
      <p:sp>
        <p:nvSpPr>
          <p:cNvPr id="4" name="装饰  8"/>
          <p:cNvSpPr>
            <a:spLocks noGrp="1"/>
          </p:cNvSpPr>
          <p:nvPr>
            <p:ph type="body" idx="16393"/>
            <p:custDataLst>
              <p:tags r:id="rId3"/>
            </p:custDataLst>
          </p:nvPr>
        </p:nvSpPr>
        <p:spPr>
          <a:xfrm flipH="1">
            <a:off x="564870" y="2278698"/>
            <a:ext cx="45719" cy="750851"/>
          </a:xfrm>
        </p:spPr>
        <p:txBody>
          <a:bodyPr/>
          <a:lstStyle/>
          <a:p>
            <a:r>
              <a:rPr lang="zh-CN" altLang="en-US" dirty="0"/>
              <a:t> </a:t>
            </a:r>
          </a:p>
        </p:txBody>
      </p:sp>
      <p:sp>
        <p:nvSpPr>
          <p:cNvPr id="5" name="文本占位符 4"/>
          <p:cNvSpPr>
            <a:spLocks noGrp="1"/>
          </p:cNvSpPr>
          <p:nvPr>
            <p:ph type="body" idx="16386"/>
            <p:custDataLst>
              <p:tags r:id="rId4"/>
            </p:custDataLst>
          </p:nvPr>
        </p:nvSpPr>
        <p:spPr>
          <a:xfrm>
            <a:off x="531129" y="1767771"/>
            <a:ext cx="6172200" cy="406400"/>
          </a:xfrm>
        </p:spPr>
        <p:txBody>
          <a:bodyPr>
            <a:normAutofit/>
          </a:bodyPr>
          <a:lstStyle/>
          <a:p>
            <a:r>
              <a:rPr lang="zh-CN" altLang="en-US" dirty="0">
                <a:latin typeface="微软雅黑" panose="020B0503020204020204" pitchFamily="34" charset="-122"/>
                <a:ea typeface="微软雅黑" panose="020B0503020204020204" pitchFamily="34" charset="-122"/>
              </a:rPr>
              <a:t>GitHub API深度对接</a:t>
            </a:r>
          </a:p>
        </p:txBody>
      </p:sp>
      <p:sp>
        <p:nvSpPr>
          <p:cNvPr id="6" name="文本占位符 5"/>
          <p:cNvSpPr>
            <a:spLocks noGrp="1"/>
          </p:cNvSpPr>
          <p:nvPr>
            <p:ph type="body" idx="16387"/>
            <p:custDataLst>
              <p:tags r:id="rId5"/>
            </p:custDataLst>
          </p:nvPr>
        </p:nvSpPr>
        <p:spPr>
          <a:xfrm>
            <a:off x="724168" y="2217078"/>
            <a:ext cx="6172200" cy="1073451"/>
          </a:xfrm>
        </p:spPr>
        <p:txBody>
          <a:bodyPr>
            <a:noAutofit/>
          </a:bodyPr>
          <a:lstStyle/>
          <a:p>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 GitHub </a:t>
            </a:r>
            <a:r>
              <a:rPr lang="zh-CN" altLang="en-US" dirty="0">
                <a:latin typeface="微软雅黑" panose="020B0503020204020204" pitchFamily="34" charset="-122"/>
                <a:ea typeface="微软雅黑" panose="020B0503020204020204" pitchFamily="34" charset="-122"/>
              </a:rPr>
              <a:t>采集用户资料、仓库元数据及事件数据，并同步拉取核心指标（如</a:t>
            </a:r>
            <a:r>
              <a:rPr lang="en-US" altLang="zh-CN" dirty="0">
                <a:latin typeface="微软雅黑" panose="020B0503020204020204" pitchFamily="34" charset="-122"/>
                <a:ea typeface="微软雅黑" panose="020B0503020204020204" pitchFamily="34" charset="-122"/>
              </a:rPr>
              <a:t> Stars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description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package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Pull Requests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Issues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Commits </a:t>
            </a:r>
            <a:r>
              <a:rPr lang="zh-CN" altLang="en-US" dirty="0">
                <a:latin typeface="微软雅黑" panose="020B0503020204020204" pitchFamily="34" charset="-122"/>
                <a:ea typeface="微软雅黑" panose="020B0503020204020204" pitchFamily="34" charset="-122"/>
              </a:rPr>
              <a:t>等）。</a:t>
            </a:r>
          </a:p>
        </p:txBody>
      </p:sp>
      <p:sp>
        <p:nvSpPr>
          <p:cNvPr id="7" name="装饰  2"/>
          <p:cNvSpPr>
            <a:spLocks noGrp="1"/>
          </p:cNvSpPr>
          <p:nvPr>
            <p:ph type="body" idx="16394"/>
            <p:custDataLst>
              <p:tags r:id="rId6"/>
            </p:custDataLst>
          </p:nvPr>
        </p:nvSpPr>
        <p:spPr>
          <a:xfrm flipH="1">
            <a:off x="564602" y="3622076"/>
            <a:ext cx="45719" cy="586669"/>
          </a:xfrm>
        </p:spPr>
        <p:txBody>
          <a:bodyPr/>
          <a:lstStyle/>
          <a:p>
            <a:r>
              <a:rPr lang="zh-CN" altLang="en-US"/>
              <a:t> </a:t>
            </a:r>
          </a:p>
        </p:txBody>
      </p:sp>
      <p:sp>
        <p:nvSpPr>
          <p:cNvPr id="8" name="文本占位符 7"/>
          <p:cNvSpPr>
            <a:spLocks noGrp="1"/>
          </p:cNvSpPr>
          <p:nvPr>
            <p:ph type="body" idx="16388"/>
            <p:custDataLst>
              <p:tags r:id="rId7"/>
            </p:custDataLst>
          </p:nvPr>
        </p:nvSpPr>
        <p:spPr>
          <a:xfrm>
            <a:off x="553719" y="3111148"/>
            <a:ext cx="6172200" cy="406400"/>
          </a:xfrm>
        </p:spPr>
        <p:txBody>
          <a:bodyPr>
            <a:normAutofit/>
          </a:bodyPr>
          <a:lstStyle/>
          <a:p>
            <a:r>
              <a:rPr lang="zh-CN" altLang="en-US" dirty="0">
                <a:latin typeface="微软雅黑" panose="020B0503020204020204" pitchFamily="34" charset="-122"/>
                <a:ea typeface="微软雅黑" panose="020B0503020204020204" pitchFamily="34" charset="-122"/>
              </a:rPr>
              <a:t>OpenDigger生态数据融合</a:t>
            </a:r>
          </a:p>
        </p:txBody>
      </p:sp>
      <p:sp>
        <p:nvSpPr>
          <p:cNvPr id="9" name="文本占位符 8"/>
          <p:cNvSpPr>
            <a:spLocks noGrp="1"/>
          </p:cNvSpPr>
          <p:nvPr>
            <p:ph type="body" idx="16389"/>
            <p:custDataLst>
              <p:tags r:id="rId8"/>
            </p:custDataLst>
          </p:nvPr>
        </p:nvSpPr>
        <p:spPr>
          <a:xfrm>
            <a:off x="701039" y="3599146"/>
            <a:ext cx="6172200" cy="609600"/>
          </a:xfrm>
        </p:spPr>
        <p:txBody>
          <a:bodyPr>
            <a:normAutofit/>
          </a:bodyPr>
          <a:lstStyle/>
          <a:p>
            <a:r>
              <a:rPr lang="zh-CN" altLang="en-US" dirty="0">
                <a:latin typeface="微软雅黑" panose="020B0503020204020204" pitchFamily="34" charset="-122"/>
                <a:ea typeface="微软雅黑" panose="020B0503020204020204" pitchFamily="34" charset="-122"/>
              </a:rPr>
              <a:t>引入</a:t>
            </a:r>
            <a:r>
              <a:rPr lang="zh-CN" altLang="en-US" b="1" dirty="0">
                <a:latin typeface="微软雅黑" panose="020B0503020204020204" pitchFamily="34" charset="-122"/>
                <a:ea typeface="微软雅黑" panose="020B0503020204020204" pitchFamily="34" charset="-122"/>
              </a:rPr>
              <a:t>开源生态宏观指标</a:t>
            </a:r>
            <a:r>
              <a:rPr lang="zh-CN" altLang="en-US" dirty="0">
                <a:latin typeface="微软雅黑" panose="020B0503020204020204" pitchFamily="34" charset="-122"/>
                <a:ea typeface="微软雅黑" panose="020B0503020204020204" pitchFamily="34" charset="-122"/>
              </a:rPr>
              <a:t>（OpenRank、Activity），提供跨项目贡献对比分析，增加社区影响力与评估维度。</a:t>
            </a:r>
          </a:p>
        </p:txBody>
      </p:sp>
      <p:sp>
        <p:nvSpPr>
          <p:cNvPr id="10" name="装饰  5"/>
          <p:cNvSpPr>
            <a:spLocks noGrp="1"/>
          </p:cNvSpPr>
          <p:nvPr>
            <p:ph type="body" idx="16395"/>
            <p:custDataLst>
              <p:tags r:id="rId9"/>
            </p:custDataLst>
          </p:nvPr>
        </p:nvSpPr>
        <p:spPr>
          <a:xfrm>
            <a:off x="531129" y="5089398"/>
            <a:ext cx="45719" cy="1175014"/>
          </a:xfrm>
        </p:spPr>
        <p:txBody>
          <a:bodyPr/>
          <a:lstStyle/>
          <a:p>
            <a:r>
              <a:rPr lang="zh-CN" altLang="en-US" dirty="0"/>
              <a:t> </a:t>
            </a:r>
          </a:p>
        </p:txBody>
      </p:sp>
      <p:sp>
        <p:nvSpPr>
          <p:cNvPr id="11" name="文本占位符 10"/>
          <p:cNvSpPr>
            <a:spLocks noGrp="1"/>
          </p:cNvSpPr>
          <p:nvPr>
            <p:ph type="body" idx="16390"/>
            <p:custDataLst>
              <p:tags r:id="rId10"/>
            </p:custDataLst>
          </p:nvPr>
        </p:nvSpPr>
        <p:spPr>
          <a:xfrm>
            <a:off x="576578" y="4505969"/>
            <a:ext cx="6172200" cy="406400"/>
          </a:xfrm>
        </p:spPr>
        <p:txBody>
          <a:bodyPr>
            <a:normAutofit/>
          </a:bodyPr>
          <a:lstStyle/>
          <a:p>
            <a:r>
              <a:rPr lang="zh-CN" altLang="en-US" dirty="0">
                <a:latin typeface="微软雅黑" panose="020B0503020204020204" pitchFamily="34" charset="-122"/>
                <a:ea typeface="微软雅黑" panose="020B0503020204020204" pitchFamily="34" charset="-122"/>
              </a:rPr>
              <a:t>多源数据结构化存储与增量更新</a:t>
            </a:r>
          </a:p>
        </p:txBody>
      </p:sp>
      <p:sp>
        <p:nvSpPr>
          <p:cNvPr id="12" name="文本占位符 11"/>
          <p:cNvSpPr>
            <a:spLocks noGrp="1"/>
          </p:cNvSpPr>
          <p:nvPr>
            <p:ph type="body" idx="16391"/>
            <p:custDataLst>
              <p:tags r:id="rId11"/>
            </p:custDataLst>
          </p:nvPr>
        </p:nvSpPr>
        <p:spPr>
          <a:xfrm>
            <a:off x="633180" y="5053298"/>
            <a:ext cx="6172200" cy="609600"/>
          </a:xfrm>
        </p:spPr>
        <p:txBody>
          <a:bodyPr>
            <a:noAutofit/>
          </a:bodyPr>
          <a:lstStyle/>
          <a:p>
            <a:r>
              <a:rPr lang="zh-CN" altLang="en-US" dirty="0">
                <a:latin typeface="微软雅黑" panose="020B0503020204020204" pitchFamily="34" charset="-122"/>
                <a:ea typeface="微软雅黑" panose="020B0503020204020204" pitchFamily="34" charset="-122"/>
              </a:rPr>
              <a:t>将用户数据、雷达分数与项目上下文分类存储，支持开发者画像高效查询。</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支持增量更新与数据补全</a:t>
            </a:r>
            <a:r>
              <a:rPr lang="zh-CN" altLang="en-US" dirty="0">
                <a:latin typeface="微软雅黑" panose="020B0503020204020204" pitchFamily="34" charset="-122"/>
                <a:ea typeface="微软雅黑" panose="020B0503020204020204" pitchFamily="34" charset="-122"/>
              </a:rPr>
              <a:t>：当本地数据库中</a:t>
            </a:r>
            <a:r>
              <a:rPr lang="zh-CN" altLang="en-US" b="1" dirty="0">
                <a:latin typeface="微软雅黑" panose="020B0503020204020204" pitchFamily="34" charset="-122"/>
                <a:ea typeface="微软雅黑" panose="020B0503020204020204" pitchFamily="34" charset="-122"/>
              </a:rPr>
              <a:t>不存在目标查询</a:t>
            </a:r>
            <a:r>
              <a:rPr lang="zh-CN" altLang="en-US" dirty="0">
                <a:latin typeface="微软雅黑" panose="020B0503020204020204" pitchFamily="34" charset="-122"/>
                <a:ea typeface="微软雅黑" panose="020B0503020204020204" pitchFamily="34" charset="-122"/>
              </a:rPr>
              <a:t>时，系统将自动</a:t>
            </a:r>
            <a:r>
              <a:rPr lang="zh-CN" altLang="en-US" b="1" dirty="0">
                <a:latin typeface="微软雅黑" panose="020B0503020204020204" pitchFamily="34" charset="-122"/>
                <a:ea typeface="微软雅黑" panose="020B0503020204020204" pitchFamily="34" charset="-122"/>
              </a:rPr>
              <a:t>触发数据抓取脚本</a:t>
            </a:r>
            <a:r>
              <a:rPr lang="zh-CN" altLang="en-US" dirty="0">
                <a:latin typeface="微软雅黑" panose="020B0503020204020204" pitchFamily="34" charset="-122"/>
                <a:ea typeface="微软雅黑" panose="020B0503020204020204" pitchFamily="34" charset="-122"/>
              </a:rPr>
              <a:t>，爬取系统所需的所有数据。</a:t>
            </a:r>
          </a:p>
        </p:txBody>
      </p:sp>
      <p:pic>
        <p:nvPicPr>
          <p:cNvPr id="15" name="图片 14" descr="post_object_image_3031003923"/>
          <p:cNvPicPr>
            <a:picLocks noChangeAspect="1"/>
          </p:cNvPicPr>
          <p:nvPr/>
        </p:nvPicPr>
        <p:blipFill>
          <a:blip r:embed="rId13"/>
          <a:stretch>
            <a:fillRect/>
          </a:stretch>
        </p:blipFill>
        <p:spPr>
          <a:xfrm>
            <a:off x="8083294" y="1571568"/>
            <a:ext cx="3540631" cy="4745953"/>
          </a:xfrm>
          <a:prstGeom prst="rect">
            <a:avLst/>
          </a:prstGeom>
          <a:ln w="12700" cmpd="sng">
            <a:solidFill>
              <a:schemeClr val="bg2">
                <a:lumMod val="90000"/>
                <a:alpha val="56000"/>
              </a:schemeClr>
            </a:solidFill>
            <a:prstDash val="solid"/>
            <a:miter lim="800000"/>
            <a:headEnd/>
            <a:tailEnd/>
          </a:ln>
          <a:effectLst>
            <a:outerShdw blurRad="190500" dist="63500" dir="8100000" algn="tr" rotWithShape="0">
              <a:srgbClr val="000000">
                <a:alpha val="30000"/>
              </a:srgbClr>
            </a:outerShdw>
          </a:effec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DA79E-273F-FA00-CAA3-394A040994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E851A0-C220-AFFA-8BC1-31BC5D93C93C}"/>
              </a:ext>
            </a:extLst>
          </p:cNvPr>
          <p:cNvSpPr>
            <a:spLocks noGrp="1"/>
          </p:cNvSpPr>
          <p:nvPr>
            <p:ph type="ctrTitle" idx="16385"/>
            <p:custDataLst>
              <p:tags r:id="rId2"/>
            </p:custDataLst>
          </p:nvPr>
        </p:nvSpPr>
        <p:spPr>
          <a:xfrm>
            <a:off x="145051" y="1054748"/>
            <a:ext cx="63246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智能语义检索</a:t>
            </a:r>
          </a:p>
        </p:txBody>
      </p:sp>
      <p:sp>
        <p:nvSpPr>
          <p:cNvPr id="33" name="Rectangle 1">
            <a:extLst>
              <a:ext uri="{FF2B5EF4-FFF2-40B4-BE49-F238E27FC236}">
                <a16:creationId xmlns:a16="http://schemas.microsoft.com/office/drawing/2014/main" id="{A64BD6DE-93F5-DC0D-EA69-5D5BB6E20029}"/>
              </a:ext>
            </a:extLst>
          </p:cNvPr>
          <p:cNvSpPr>
            <a:spLocks noChangeArrowheads="1"/>
          </p:cNvSpPr>
          <p:nvPr/>
        </p:nvSpPr>
        <p:spPr bwMode="auto">
          <a:xfrm>
            <a:off x="366724" y="4715570"/>
            <a:ext cx="9716311"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不再纠结关键词 (Bye-bye, Keywords)</a:t>
            </a:r>
            <a:endPar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以前</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：你只能搜 “Java” 或 “React”</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等关键词</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，搜出来几万个人，还要一个个点开看简历</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筛选。</a:t>
            </a: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R="0" lvl="0"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OpenScout</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：直接输入“寻找能独立负责分布式存储架构的资深后端”，系统会理解“分布式”、“存储”、“架构”背后的技术关联</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，找到最合适的候选人</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Rectangle 3">
            <a:extLst>
              <a:ext uri="{FF2B5EF4-FFF2-40B4-BE49-F238E27FC236}">
                <a16:creationId xmlns:a16="http://schemas.microsoft.com/office/drawing/2014/main" id="{5F2F9403-C86F-7A2D-6908-35BF8299A458}"/>
              </a:ext>
            </a:extLst>
          </p:cNvPr>
          <p:cNvSpPr>
            <a:spLocks noChangeArrowheads="1"/>
          </p:cNvSpPr>
          <p:nvPr/>
        </p:nvSpPr>
        <p:spPr bwMode="auto">
          <a:xfrm>
            <a:off x="6699390" y="1054748"/>
            <a:ext cx="481746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自然语言交互：</a:t>
            </a:r>
            <a:endPar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1600" dirty="0">
                <a:latin typeface="微软雅黑" panose="020B0503020204020204" pitchFamily="34" charset="-122"/>
                <a:ea typeface="微软雅黑" panose="020B0503020204020204" pitchFamily="34" charset="-122"/>
              </a:rPr>
              <a:t>既可以通过</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简单的ID</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搜索用户，也</a:t>
            </a:r>
            <a:r>
              <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支持通过自然语言直接描述需求</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3" name="图片 2" descr="图示&#10;&#10;AI 生成的内容可能不正确。">
            <a:extLst>
              <a:ext uri="{FF2B5EF4-FFF2-40B4-BE49-F238E27FC236}">
                <a16:creationId xmlns:a16="http://schemas.microsoft.com/office/drawing/2014/main" id="{9203AF79-C62B-0255-21F9-846609F0AB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148" y="1359548"/>
            <a:ext cx="6012873" cy="3356022"/>
          </a:xfrm>
          <a:prstGeom prst="rect">
            <a:avLst/>
          </a:prstGeom>
          <a:ln>
            <a:solidFill>
              <a:schemeClr val="bg1"/>
            </a:solidFill>
          </a:ln>
          <a:effectLst/>
        </p:spPr>
      </p:pic>
      <p:sp>
        <p:nvSpPr>
          <p:cNvPr id="5" name="文本框 4">
            <a:extLst>
              <a:ext uri="{FF2B5EF4-FFF2-40B4-BE49-F238E27FC236}">
                <a16:creationId xmlns:a16="http://schemas.microsoft.com/office/drawing/2014/main" id="{CAAC661E-6B06-0F91-B48E-74DCFF6EDFC6}"/>
              </a:ext>
            </a:extLst>
          </p:cNvPr>
          <p:cNvSpPr txBox="1"/>
          <p:nvPr/>
        </p:nvSpPr>
        <p:spPr>
          <a:xfrm>
            <a:off x="6688021" y="2801249"/>
            <a:ext cx="5503979" cy="2062103"/>
          </a:xfrm>
          <a:prstGeom prst="rect">
            <a:avLst/>
          </a:prstGeom>
          <a:noFill/>
        </p:spPr>
        <p:txBody>
          <a:bodyPr wrap="square">
            <a:spAutoFit/>
          </a:bodyPr>
          <a:lstStyle/>
          <a:p>
            <a:pPr lvl="0" eaLnBrk="0" fontAlgn="base" hangingPunct="0">
              <a:spcBef>
                <a:spcPct val="0"/>
              </a:spcBef>
              <a:spcAft>
                <a:spcPct val="0"/>
              </a:spcAft>
            </a:pPr>
            <a:r>
              <a:rPr lang="zh-CN" altLang="zh-CN" sz="2000" b="1" dirty="0">
                <a:latin typeface="微软雅黑" panose="020B0503020204020204" pitchFamily="34" charset="-122"/>
                <a:ea typeface="微软雅黑" panose="020B0503020204020204" pitchFamily="34" charset="-122"/>
              </a:rPr>
              <a:t>混合特征提取：</a:t>
            </a:r>
            <a:endParaRPr lang="zh-CN"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sz="1800"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系统</a:t>
            </a:r>
            <a:r>
              <a:rPr lang="zh-CN" altLang="zh-CN" sz="1800" dirty="0">
                <a:latin typeface="微软雅黑" panose="020B0503020204020204" pitchFamily="34" charset="-122"/>
                <a:ea typeface="微软雅黑" panose="020B0503020204020204" pitchFamily="34" charset="-122"/>
              </a:rPr>
              <a:t>综合解析开发者的编程语言偏好、</a:t>
            </a:r>
            <a:r>
              <a:rPr lang="zh-CN" altLang="en-US" dirty="0">
                <a:latin typeface="微软雅黑" panose="020B0503020204020204" pitchFamily="34" charset="-122"/>
                <a:ea typeface="微软雅黑" panose="020B0503020204020204" pitchFamily="34" charset="-122"/>
              </a:rPr>
              <a:t>核心</a:t>
            </a:r>
            <a:r>
              <a:rPr lang="zh-CN" altLang="en-US" sz="1800" dirty="0">
                <a:latin typeface="微软雅黑" panose="020B0503020204020204" pitchFamily="34" charset="-122"/>
                <a:ea typeface="微软雅黑" panose="020B0503020204020204" pitchFamily="34" charset="-122"/>
              </a:rPr>
              <a:t>仓库的</a:t>
            </a:r>
            <a:r>
              <a:rPr lang="zh-CN" altLang="zh-CN" sz="1800" dirty="0">
                <a:latin typeface="微软雅黑" panose="020B0503020204020204" pitchFamily="34" charset="-122"/>
                <a:ea typeface="微软雅黑" panose="020B0503020204020204" pitchFamily="34" charset="-122"/>
              </a:rPr>
              <a:t> Topics 以及 README 文本内容</a:t>
            </a:r>
            <a:endParaRPr lang="en-US" altLang="zh-CN" sz="1800"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通过 </a:t>
            </a:r>
            <a:r>
              <a:rPr lang="zh-CN" altLang="zh-CN" sz="1800" dirty="0">
                <a:latin typeface="微软雅黑" panose="020B0503020204020204" pitchFamily="34" charset="-122"/>
                <a:ea typeface="微软雅黑" panose="020B0503020204020204" pitchFamily="34" charset="-122"/>
              </a:rPr>
              <a:t>Embedding</a:t>
            </a:r>
            <a:r>
              <a:rPr lang="en-US" altLang="zh-CN" sz="1800" dirty="0">
                <a:latin typeface="微软雅黑" panose="020B0503020204020204" pitchFamily="34" charset="-122"/>
                <a:ea typeface="微软雅黑" panose="020B0503020204020204" pitchFamily="34" charset="-122"/>
              </a:rPr>
              <a:t> Model </a:t>
            </a:r>
            <a:r>
              <a:rPr lang="zh-CN" altLang="en-US" sz="1800" dirty="0">
                <a:latin typeface="微软雅黑" panose="020B0503020204020204" pitchFamily="34" charset="-122"/>
                <a:ea typeface="微软雅黑" panose="020B0503020204020204" pitchFamily="34" charset="-122"/>
              </a:rPr>
              <a:t>转化为高纬度向量储存</a:t>
            </a:r>
            <a:endParaRPr lang="en-US" altLang="zh-CN" sz="1800"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endPar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61172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userDrawn="1"/>
        </p:nvSpPr>
        <p:spPr>
          <a:xfrm>
            <a:off x="6712149" y="1450289"/>
            <a:ext cx="4962429" cy="4179113"/>
          </a:xfrm>
          <a:prstGeom prst="rect">
            <a:avLst/>
          </a:prstGeom>
          <a:noFill/>
        </p:spPr>
        <p:txBody>
          <a:bodyPr wrap="square" rtlCol="0">
            <a:noAutofit/>
          </a:bodyPr>
          <a:lstStyle/>
          <a:p>
            <a:pPr>
              <a:lnSpc>
                <a:spcPct val="140000"/>
              </a:lnSpc>
            </a:pPr>
            <a:r>
              <a:rPr lang="en-US" altLang="zh-CN" sz="1600" b="1" dirty="0" err="1">
                <a:latin typeface="微软雅黑" panose="020B0503020204020204" pitchFamily="34" charset="-122"/>
                <a:ea typeface="微软雅黑" panose="020B0503020204020204" pitchFamily="34" charset="-122"/>
              </a:rPr>
              <a:t>OpenScout</a:t>
            </a:r>
            <a:r>
              <a:rPr lang="en-US" altLang="zh-CN"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通过多智能体协作将海量碎片化的 </a:t>
            </a:r>
            <a:r>
              <a:rPr lang="en-US" altLang="zh-CN" sz="1600" dirty="0">
                <a:latin typeface="微软雅黑" panose="020B0503020204020204" pitchFamily="34" charset="-122"/>
                <a:ea typeface="微软雅黑" panose="020B0503020204020204" pitchFamily="34" charset="-122"/>
              </a:rPr>
              <a:t>GitHub </a:t>
            </a:r>
            <a:r>
              <a:rPr lang="zh-CN" altLang="en-US" sz="1600" dirty="0">
                <a:latin typeface="微软雅黑" panose="020B0503020204020204" pitchFamily="34" charset="-122"/>
                <a:ea typeface="微软雅黑" panose="020B0503020204020204" pitchFamily="34" charset="-122"/>
              </a:rPr>
              <a:t>行为转化为结构化的人才评估洞察，实现从“数据采集”到“决策支持”的闭环。</a:t>
            </a:r>
            <a:endParaRPr lang="en-US" altLang="zh-CN" sz="1600" dirty="0">
              <a:latin typeface="微软雅黑" panose="020B0503020204020204" pitchFamily="34" charset="-122"/>
              <a:ea typeface="微软雅黑" panose="020B0503020204020204" pitchFamily="34" charset="-122"/>
            </a:endParaRPr>
          </a:p>
          <a:p>
            <a:pPr>
              <a:lnSpc>
                <a:spcPct val="140000"/>
              </a:lnSpc>
            </a:pPr>
            <a:endPar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多源数据聚合</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：整合</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GitHub </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资料</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、六维雷达分数及</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OpenDigger</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生态指标</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endPar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专家并行分析</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：通过职业、技术栈、项目三个</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Agent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进行垂直领域深挖。</a:t>
            </a:r>
            <a:endPar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nSpc>
                <a:spcPct val="140000"/>
              </a:lnSpc>
              <a:buFont typeface="Arial" panose="020B0604020202020204" pitchFamily="34" charset="0"/>
              <a:buChar char="•"/>
            </a:pP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决策协同中心</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：由</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The Chief Talent Officer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汇总专家建议，</a:t>
            </a:r>
            <a:r>
              <a:rPr lang="zh-CN" altLang="en-US" sz="1600" kern="100" dirty="0">
                <a:latin typeface="微软雅黑" panose="020B0503020204020204" pitchFamily="34" charset="-122"/>
                <a:ea typeface="微软雅黑" panose="020B0503020204020204" pitchFamily="34" charset="-122"/>
                <a:cs typeface="江城圆体 400W" panose="020B0500000000000000" pitchFamily="34" charset="-122"/>
              </a:rPr>
              <a:t>生成深度评估报告与人才基因关键词标签。</a:t>
            </a:r>
            <a:endPar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p:txBody>
      </p:sp>
      <p:sp>
        <p:nvSpPr>
          <p:cNvPr id="7" name="标题 6"/>
          <p:cNvSpPr>
            <a:spLocks noGrp="1"/>
          </p:cNvSpPr>
          <p:nvPr>
            <p:ph type="ctrTitle" idx="16385"/>
            <p:custDataLst>
              <p:tags r:id="rId1"/>
            </p:custDataLst>
          </p:nvPr>
        </p:nvSpPr>
        <p:spPr>
          <a:xfrm>
            <a:off x="84387" y="947925"/>
            <a:ext cx="73914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智能报告分析</a:t>
            </a:r>
          </a:p>
        </p:txBody>
      </p:sp>
      <p:pic>
        <p:nvPicPr>
          <p:cNvPr id="12" name="图片 11" descr="图片包含 文本&#10;&#10;AI 生成的内容可能不正确。">
            <a:extLst>
              <a:ext uri="{FF2B5EF4-FFF2-40B4-BE49-F238E27FC236}">
                <a16:creationId xmlns:a16="http://schemas.microsoft.com/office/drawing/2014/main" id="{13AB5604-8D1D-69DF-2A2E-A35901214D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422" y="1450289"/>
            <a:ext cx="5846433" cy="3495594"/>
          </a:xfrm>
          <a:prstGeom prst="rect">
            <a:avLst/>
          </a:prstGeom>
          <a:ln>
            <a:solidFill>
              <a:schemeClr val="bg2"/>
            </a:solidFill>
          </a:ln>
          <a:effectLst>
            <a:outerShdw blurRad="50800" dist="38100" dir="5400000" algn="t" rotWithShape="0">
              <a:prstClr val="black">
                <a:alpha val="40000"/>
              </a:prstClr>
            </a:outerShdw>
          </a:effectLst>
        </p:spPr>
      </p:pic>
      <p:sp>
        <p:nvSpPr>
          <p:cNvPr id="4" name="文本框 3">
            <a:extLst>
              <a:ext uri="{FF2B5EF4-FFF2-40B4-BE49-F238E27FC236}">
                <a16:creationId xmlns:a16="http://schemas.microsoft.com/office/drawing/2014/main" id="{AE10BAEB-9C2F-EDDB-49D6-8C40C9712245}"/>
              </a:ext>
            </a:extLst>
          </p:cNvPr>
          <p:cNvSpPr txBox="1"/>
          <p:nvPr/>
        </p:nvSpPr>
        <p:spPr>
          <a:xfrm>
            <a:off x="84387" y="5242203"/>
            <a:ext cx="11230424" cy="1631216"/>
          </a:xfrm>
          <a:prstGeom prst="rect">
            <a:avLst/>
          </a:prstGeom>
          <a:noFill/>
        </p:spPr>
        <p:txBody>
          <a:bodyPr wrap="square">
            <a:spAutoFit/>
          </a:bodyPr>
          <a:lstStyle/>
          <a:p>
            <a:pPr>
              <a:buNone/>
            </a:pPr>
            <a:r>
              <a:rPr lang="zh-CN" altLang="en-US" b="1" dirty="0">
                <a:latin typeface="微软雅黑" panose="020B0503020204020204" pitchFamily="34" charset="-122"/>
                <a:ea typeface="微软雅黑" panose="020B0503020204020204" pitchFamily="34" charset="-122"/>
              </a:rPr>
              <a:t>告别低效的人工审计 </a:t>
            </a:r>
            <a:r>
              <a:rPr lang="en-US" altLang="zh-CN" b="1" dirty="0">
                <a:latin typeface="微软雅黑" panose="020B0503020204020204" pitchFamily="34" charset="-122"/>
                <a:ea typeface="微软雅黑" panose="020B0503020204020204" pitchFamily="34" charset="-122"/>
              </a:rPr>
              <a:t>(Bye-bye, Manual Auditing)</a:t>
            </a:r>
          </a:p>
          <a:p>
            <a:pPr>
              <a:buNone/>
            </a:pP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以前</a:t>
            </a:r>
            <a:r>
              <a:rPr lang="zh-CN" altLang="en-US" sz="1600" dirty="0">
                <a:latin typeface="微软雅黑" panose="020B0503020204020204" pitchFamily="34" charset="-122"/>
                <a:ea typeface="微软雅黑" panose="020B0503020204020204" pitchFamily="34" charset="-122"/>
              </a:rPr>
              <a:t>：面对一个开发者的 </a:t>
            </a:r>
            <a:r>
              <a:rPr lang="en-US" altLang="zh-CN" sz="1600" dirty="0">
                <a:latin typeface="微软雅黑" panose="020B0503020204020204" pitchFamily="34" charset="-122"/>
                <a:ea typeface="微软雅黑" panose="020B0503020204020204" pitchFamily="34" charset="-122"/>
              </a:rPr>
              <a:t>GitHub </a:t>
            </a:r>
            <a:r>
              <a:rPr lang="zh-CN" altLang="en-US" sz="1600" dirty="0">
                <a:latin typeface="微软雅黑" panose="020B0503020204020204" pitchFamily="34" charset="-122"/>
                <a:ea typeface="微软雅黑" panose="020B0503020204020204" pitchFamily="34" charset="-122"/>
              </a:rPr>
              <a:t>主页，你只能看到 </a:t>
            </a:r>
            <a:r>
              <a:rPr lang="en-US" altLang="zh-CN" sz="1600" dirty="0">
                <a:latin typeface="微软雅黑" panose="020B0503020204020204" pitchFamily="34" charset="-122"/>
                <a:ea typeface="微软雅黑" panose="020B0503020204020204" pitchFamily="34" charset="-122"/>
              </a:rPr>
              <a:t>Star </a:t>
            </a:r>
            <a:r>
              <a:rPr lang="zh-CN" altLang="en-US" sz="1600" dirty="0">
                <a:latin typeface="微软雅黑" panose="020B0503020204020204" pitchFamily="34" charset="-122"/>
                <a:ea typeface="微软雅黑" panose="020B0503020204020204" pitchFamily="34" charset="-122"/>
              </a:rPr>
              <a:t>数和贡献绿点，无法判断其项目是“工程级”还是“玩具级”，更难以识别其在社区中的真实领导力。</a:t>
            </a:r>
          </a:p>
          <a:p>
            <a:pPr marL="285750" indent="-285750">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rPr>
              <a:t>OpenScout</a:t>
            </a:r>
            <a:r>
              <a:rPr lang="zh-CN" altLang="en-US" sz="1600" dirty="0">
                <a:latin typeface="微软雅黑" panose="020B0503020204020204" pitchFamily="34" charset="-122"/>
                <a:ea typeface="微软雅黑" panose="020B0503020204020204" pitchFamily="34" charset="-122"/>
              </a:rPr>
              <a:t>：通过多智能体“阅读”该开发者的所有代码痕迹和社区表现，直接告诉你他是一名“具有高度工程素养的 </a:t>
            </a:r>
            <a:r>
              <a:rPr lang="en-US" altLang="zh-CN" sz="1600" dirty="0">
                <a:latin typeface="微软雅黑" panose="020B0503020204020204" pitchFamily="34" charset="-122"/>
                <a:ea typeface="微软雅黑" panose="020B0503020204020204" pitchFamily="34" charset="-122"/>
              </a:rPr>
              <a:t>T </a:t>
            </a:r>
            <a:r>
              <a:rPr lang="zh-CN" altLang="en-US" sz="1600" dirty="0">
                <a:latin typeface="微软雅黑" panose="020B0503020204020204" pitchFamily="34" charset="-122"/>
                <a:ea typeface="微软雅黑" panose="020B0503020204020204" pitchFamily="34" charset="-122"/>
              </a:rPr>
              <a:t>型人才”还是“专注于高性能架构的资深维护者”。</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20072" y="1028326"/>
            <a:ext cx="7391400" cy="609600"/>
          </a:xfrm>
        </p:spPr>
        <p:txBody>
          <a:bodyPr>
            <a:normAutofit/>
          </a:bodyPr>
          <a:lstStyle/>
          <a:p>
            <a:r>
              <a:rPr lang="en-US" altLang="zh-CN" sz="2000" dirty="0">
                <a:latin typeface="微软雅黑" panose="020B0503020204020204" pitchFamily="34" charset="-122"/>
                <a:ea typeface="微软雅黑" panose="020B0503020204020204" pitchFamily="34" charset="-122"/>
              </a:rPr>
              <a:t>Multi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Agent </a:t>
            </a:r>
            <a:r>
              <a:rPr lang="zh-CN" altLang="en-US" sz="2000" dirty="0">
                <a:latin typeface="微软雅黑" panose="020B0503020204020204" pitchFamily="34" charset="-122"/>
                <a:ea typeface="微软雅黑" panose="020B0503020204020204" pitchFamily="34" charset="-122"/>
              </a:rPr>
              <a:t>职责概览</a:t>
            </a:r>
          </a:p>
        </p:txBody>
      </p:sp>
      <p:sp>
        <p:nvSpPr>
          <p:cNvPr id="5" name="文本占位符 4"/>
          <p:cNvSpPr>
            <a:spLocks noGrp="1"/>
          </p:cNvSpPr>
          <p:nvPr>
            <p:ph type="body" idx="16386"/>
            <p:custDataLst>
              <p:tags r:id="rId3"/>
            </p:custDataLst>
          </p:nvPr>
        </p:nvSpPr>
        <p:spPr>
          <a:xfrm>
            <a:off x="224344" y="4653723"/>
            <a:ext cx="5425811" cy="406399"/>
          </a:xfrm>
        </p:spPr>
        <p:txBody>
          <a:bodyPr>
            <a:normAutofit/>
          </a:bodyPr>
          <a:lstStyle/>
          <a:p>
            <a:pPr marL="342900" indent="-34290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Career Strategist</a:t>
            </a:r>
          </a:p>
        </p:txBody>
      </p:sp>
      <p:sp>
        <p:nvSpPr>
          <p:cNvPr id="6" name="文本占位符 5"/>
          <p:cNvSpPr>
            <a:spLocks noGrp="1"/>
          </p:cNvSpPr>
          <p:nvPr>
            <p:ph type="body" idx="16387"/>
            <p:custDataLst>
              <p:tags r:id="rId4"/>
            </p:custDataLst>
          </p:nvPr>
        </p:nvSpPr>
        <p:spPr>
          <a:xfrm>
            <a:off x="340597" y="5034303"/>
            <a:ext cx="5193306" cy="609599"/>
          </a:xfrm>
        </p:spPr>
        <p:txBody>
          <a:bodyPr>
            <a:noAutofit/>
          </a:bodyPr>
          <a:lstStyle/>
          <a:p>
            <a:r>
              <a:rPr lang="zh-CN" altLang="en-US" sz="1400" dirty="0">
                <a:latin typeface="微软雅黑" panose="020B0503020204020204" pitchFamily="34" charset="-122"/>
                <a:ea typeface="微软雅黑" panose="020B0503020204020204" pitchFamily="34" charset="-122"/>
              </a:rPr>
              <a:t>基于</a:t>
            </a:r>
            <a:r>
              <a:rPr lang="en-US" altLang="zh-CN" sz="1400"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Profile</a:t>
            </a:r>
            <a:r>
              <a:rPr lang="zh-CN" altLang="en-US" sz="1400" b="1" dirty="0">
                <a:latin typeface="微软雅黑" panose="020B0503020204020204" pitchFamily="34" charset="-122"/>
                <a:ea typeface="微软雅黑" panose="020B0503020204020204" pitchFamily="34" charset="-122"/>
              </a:rPr>
              <a:t>、六维雷达与</a:t>
            </a:r>
            <a:r>
              <a:rPr lang="en-US" altLang="zh-CN" sz="1400" b="1" dirty="0">
                <a:latin typeface="微软雅黑" panose="020B0503020204020204" pitchFamily="34" charset="-122"/>
                <a:ea typeface="微软雅黑" panose="020B0503020204020204" pitchFamily="34" charset="-122"/>
              </a:rPr>
              <a:t> </a:t>
            </a:r>
            <a:r>
              <a:rPr lang="en-US" altLang="zh-CN" sz="1400" b="1" dirty="0" err="1">
                <a:latin typeface="微软雅黑" panose="020B0503020204020204" pitchFamily="34" charset="-122"/>
                <a:ea typeface="微软雅黑" panose="020B0503020204020204" pitchFamily="34" charset="-122"/>
              </a:rPr>
              <a:t>OpenRank</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活跃度趋势</a:t>
            </a:r>
            <a:r>
              <a:rPr lang="zh-CN" altLang="en-US" sz="1400" dirty="0">
                <a:latin typeface="微软雅黑" panose="020B0503020204020204" pitchFamily="34" charset="-122"/>
                <a:ea typeface="微软雅黑" panose="020B0503020204020204" pitchFamily="34" charset="-122"/>
              </a:rPr>
              <a:t>，判断职业阶段（上升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稳定</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沉寂）、社区生态位（</a:t>
            </a:r>
            <a:r>
              <a:rPr lang="en-US" altLang="zh-CN" sz="1400" dirty="0">
                <a:latin typeface="微软雅黑" panose="020B0503020204020204" pitchFamily="34" charset="-122"/>
                <a:ea typeface="微软雅黑" panose="020B0503020204020204" pitchFamily="34" charset="-122"/>
              </a:rPr>
              <a:t>Maintainer/Core/Casual</a:t>
            </a:r>
            <a:r>
              <a:rPr lang="zh-CN" altLang="en-US" sz="1400" dirty="0">
                <a:latin typeface="微软雅黑" panose="020B0503020204020204" pitchFamily="34" charset="-122"/>
                <a:ea typeface="微软雅黑" panose="020B0503020204020204" pitchFamily="34" charset="-122"/>
              </a:rPr>
              <a:t>），给出结论式画像</a:t>
            </a:r>
          </a:p>
        </p:txBody>
      </p:sp>
      <p:sp>
        <p:nvSpPr>
          <p:cNvPr id="8" name="文本占位符 7"/>
          <p:cNvSpPr>
            <a:spLocks noGrp="1"/>
          </p:cNvSpPr>
          <p:nvPr>
            <p:ph type="body" idx="16388"/>
            <p:custDataLst>
              <p:tags r:id="rId5"/>
            </p:custDataLst>
          </p:nvPr>
        </p:nvSpPr>
        <p:spPr>
          <a:xfrm>
            <a:off x="224343" y="5842002"/>
            <a:ext cx="5425811" cy="406399"/>
          </a:xfrm>
        </p:spPr>
        <p:txBody>
          <a:bodyPr>
            <a:normAutofit/>
          </a:bodyPr>
          <a:lstStyle/>
          <a:p>
            <a:pPr marL="342900" indent="-34290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Tech Stack Evaluator</a:t>
            </a:r>
          </a:p>
        </p:txBody>
      </p:sp>
      <p:sp>
        <p:nvSpPr>
          <p:cNvPr id="9" name="文本占位符 8"/>
          <p:cNvSpPr>
            <a:spLocks noGrp="1"/>
          </p:cNvSpPr>
          <p:nvPr>
            <p:ph type="body" idx="16389"/>
            <p:custDataLst>
              <p:tags r:id="rId6"/>
            </p:custDataLst>
          </p:nvPr>
        </p:nvSpPr>
        <p:spPr>
          <a:xfrm>
            <a:off x="340598" y="6248401"/>
            <a:ext cx="5193305" cy="609599"/>
          </a:xfrm>
        </p:spPr>
        <p:txBody>
          <a:bodyPr>
            <a:noAutofit/>
          </a:bodyPr>
          <a:lstStyle/>
          <a:p>
            <a:r>
              <a:rPr lang="zh-CN" altLang="en-US" sz="1400" dirty="0">
                <a:latin typeface="微软雅黑" panose="020B0503020204020204" pitchFamily="34" charset="-122"/>
                <a:ea typeface="微软雅黑" panose="020B0503020204020204" pitchFamily="34" charset="-122"/>
              </a:rPr>
              <a:t>基于</a:t>
            </a:r>
            <a:r>
              <a:rPr lang="zh-CN" altLang="en-US" sz="1400" b="1" dirty="0">
                <a:latin typeface="微软雅黑" panose="020B0503020204020204" pitchFamily="34" charset="-122"/>
                <a:ea typeface="微软雅黑" panose="020B0503020204020204" pitchFamily="34" charset="-122"/>
              </a:rPr>
              <a:t>语言分布与</a:t>
            </a:r>
            <a:r>
              <a:rPr lang="en-US" altLang="zh-CN" sz="1400" b="1" dirty="0">
                <a:latin typeface="微软雅黑" panose="020B0503020204020204" pitchFamily="34" charset="-122"/>
                <a:ea typeface="微软雅黑" panose="020B0503020204020204" pitchFamily="34" charset="-122"/>
              </a:rPr>
              <a:t> Topics</a:t>
            </a:r>
            <a:r>
              <a:rPr lang="zh-CN" altLang="en-US" sz="1400" dirty="0">
                <a:latin typeface="微软雅黑" panose="020B0503020204020204" pitchFamily="34" charset="-122"/>
                <a:ea typeface="微软雅黑" panose="020B0503020204020204" pitchFamily="34" charset="-122"/>
              </a:rPr>
              <a:t>，提炼核心技术栈（排除辅助语言）、评估技术广度（</a:t>
            </a:r>
            <a:r>
              <a:rPr lang="en-US" altLang="zh-CN" sz="1400" dirty="0">
                <a:latin typeface="微软雅黑" panose="020B0503020204020204" pitchFamily="34" charset="-122"/>
                <a:ea typeface="微软雅黑" panose="020B0503020204020204" pitchFamily="34" charset="-122"/>
              </a:rPr>
              <a:t>I </a:t>
            </a:r>
            <a:r>
              <a:rPr lang="zh-CN" altLang="en-US" sz="1400" dirty="0">
                <a:latin typeface="微软雅黑" panose="020B0503020204020204" pitchFamily="34" charset="-122"/>
                <a:ea typeface="微软雅黑" panose="020B0503020204020204" pitchFamily="34" charset="-122"/>
              </a:rPr>
              <a:t>型</a:t>
            </a:r>
            <a:r>
              <a:rPr lang="en-US" altLang="zh-CN" sz="1400" dirty="0">
                <a:latin typeface="微软雅黑" panose="020B0503020204020204" pitchFamily="34" charset="-122"/>
                <a:ea typeface="微软雅黑" panose="020B0503020204020204" pitchFamily="34" charset="-122"/>
              </a:rPr>
              <a:t>/T </a:t>
            </a:r>
            <a:r>
              <a:rPr lang="zh-CN" altLang="en-US" sz="1400" dirty="0">
                <a:latin typeface="微软雅黑" panose="020B0503020204020204" pitchFamily="34" charset="-122"/>
                <a:ea typeface="微软雅黑" panose="020B0503020204020204" pitchFamily="34" charset="-122"/>
              </a:rPr>
              <a:t>型），并判断技术栈的现代性与技术品味</a:t>
            </a:r>
          </a:p>
        </p:txBody>
      </p:sp>
      <p:sp>
        <p:nvSpPr>
          <p:cNvPr id="11" name="文本占位符 10"/>
          <p:cNvSpPr>
            <a:spLocks noGrp="1"/>
          </p:cNvSpPr>
          <p:nvPr>
            <p:ph type="body" idx="16390"/>
            <p:custDataLst>
              <p:tags r:id="rId7"/>
            </p:custDataLst>
          </p:nvPr>
        </p:nvSpPr>
        <p:spPr>
          <a:xfrm>
            <a:off x="6223722" y="4653722"/>
            <a:ext cx="5425811" cy="406399"/>
          </a:xfrm>
        </p:spPr>
        <p:txBody>
          <a:bodyPr>
            <a:normAutofit/>
          </a:bodyPr>
          <a:lstStyle/>
          <a:p>
            <a:pPr marL="342900" indent="-34290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Project Analyst</a:t>
            </a:r>
          </a:p>
        </p:txBody>
      </p:sp>
      <p:sp>
        <p:nvSpPr>
          <p:cNvPr id="12" name="文本占位符 11"/>
          <p:cNvSpPr>
            <a:spLocks noGrp="1"/>
          </p:cNvSpPr>
          <p:nvPr>
            <p:ph type="body" idx="16391"/>
            <p:custDataLst>
              <p:tags r:id="rId8"/>
            </p:custDataLst>
          </p:nvPr>
        </p:nvSpPr>
        <p:spPr>
          <a:xfrm>
            <a:off x="6223725" y="5000670"/>
            <a:ext cx="5112039" cy="609599"/>
          </a:xfrm>
        </p:spPr>
        <p:txBody>
          <a:bodyPr>
            <a:noAutofit/>
          </a:bodyPr>
          <a:lstStyle/>
          <a:p>
            <a:r>
              <a:rPr lang="zh-CN" altLang="en-US" sz="1400" dirty="0">
                <a:latin typeface="微软雅黑" panose="020B0503020204020204" pitchFamily="34" charset="-122"/>
                <a:ea typeface="微软雅黑" panose="020B0503020204020204" pitchFamily="34" charset="-122"/>
              </a:rPr>
              <a:t>基于</a:t>
            </a:r>
            <a:r>
              <a:rPr lang="en-US" altLang="zh-CN" sz="1400"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Top </a:t>
            </a:r>
            <a:r>
              <a:rPr lang="zh-CN" altLang="en-US" sz="1400" b="1" dirty="0">
                <a:latin typeface="微软雅黑" panose="020B0503020204020204" pitchFamily="34" charset="-122"/>
                <a:ea typeface="微软雅黑" panose="020B0503020204020204" pitchFamily="34" charset="-122"/>
              </a:rPr>
              <a:t>仓库的</a:t>
            </a:r>
            <a:r>
              <a:rPr lang="en-US" altLang="zh-CN" sz="1400" b="1" dirty="0">
                <a:latin typeface="微软雅黑" panose="020B0503020204020204" pitchFamily="34" charset="-122"/>
                <a:ea typeface="微软雅黑" panose="020B0503020204020204" pitchFamily="34" charset="-122"/>
              </a:rPr>
              <a:t> Description/README </a:t>
            </a:r>
            <a:r>
              <a:rPr lang="zh-CN" altLang="en-US" sz="1400" b="1" dirty="0">
                <a:latin typeface="微软雅黑" panose="020B0503020204020204" pitchFamily="34" charset="-122"/>
                <a:ea typeface="微软雅黑" panose="020B0503020204020204" pitchFamily="34" charset="-122"/>
              </a:rPr>
              <a:t>文档</a:t>
            </a:r>
            <a:r>
              <a:rPr lang="zh-CN" altLang="en-US" sz="1400" dirty="0">
                <a:latin typeface="微软雅黑" panose="020B0503020204020204" pitchFamily="34" charset="-122"/>
                <a:ea typeface="微软雅黑" panose="020B0503020204020204" pitchFamily="34" charset="-122"/>
              </a:rPr>
              <a:t>，判断项目含金量（玩具</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练习</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资料</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生产级），评估文档与工程素养（安装、架构、测试、徽章等）</a:t>
            </a:r>
          </a:p>
        </p:txBody>
      </p:sp>
      <p:sp>
        <p:nvSpPr>
          <p:cNvPr id="14" name="文本占位符 10"/>
          <p:cNvSpPr>
            <a:spLocks noGrp="1"/>
          </p:cNvSpPr>
          <p:nvPr>
            <p:custDataLst>
              <p:tags r:id="rId9"/>
            </p:custDataLst>
          </p:nvPr>
        </p:nvSpPr>
        <p:spPr>
          <a:xfrm>
            <a:off x="6223723" y="5842001"/>
            <a:ext cx="5425811" cy="406399"/>
          </a:xfrm>
          <a:prstGeom prst="rect">
            <a:avLst/>
          </a:prstGeom>
          <a:noFill/>
        </p:spPr>
        <p:txBody>
          <a:bodyPr vert="horz" wrap="square"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The Chief Talent Officer</a:t>
            </a:r>
          </a:p>
        </p:txBody>
      </p:sp>
      <p:sp>
        <p:nvSpPr>
          <p:cNvPr id="15" name="文本占位符 11"/>
          <p:cNvSpPr>
            <a:spLocks noGrp="1"/>
          </p:cNvSpPr>
          <p:nvPr>
            <p:custDataLst>
              <p:tags r:id="rId10"/>
            </p:custDataLst>
          </p:nvPr>
        </p:nvSpPr>
        <p:spPr>
          <a:xfrm>
            <a:off x="6223723" y="6248401"/>
            <a:ext cx="5425811" cy="609599"/>
          </a:xfrm>
          <a:prstGeom prst="rect">
            <a:avLst/>
          </a:prstGeom>
          <a:noFill/>
        </p:spPr>
        <p:txBody>
          <a:bodyPr vert="horz" wrap="square" lIns="0" tIns="0" rIns="0" bIns="0" rtlCol="0" anchor="t">
            <a:normAutofit fontScale="92500"/>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latin typeface="微软雅黑" panose="020B0503020204020204" pitchFamily="34" charset="-122"/>
                <a:ea typeface="微软雅黑" panose="020B0503020204020204" pitchFamily="34" charset="-122"/>
              </a:rPr>
              <a:t>综合以上三位</a:t>
            </a:r>
            <a:r>
              <a:rPr lang="en-US" altLang="zh-CN" sz="1400" b="1" dirty="0">
                <a:latin typeface="微软雅黑" panose="020B0503020204020204" pitchFamily="34" charset="-122"/>
                <a:ea typeface="微软雅黑" panose="020B0503020204020204" pitchFamily="34" charset="-122"/>
              </a:rPr>
              <a:t> Agent </a:t>
            </a:r>
            <a:r>
              <a:rPr lang="zh-CN" altLang="en-US" sz="1400" b="1" dirty="0">
                <a:latin typeface="微软雅黑" panose="020B0503020204020204" pitchFamily="34" charset="-122"/>
                <a:ea typeface="微软雅黑" panose="020B0503020204020204" pitchFamily="34" charset="-122"/>
              </a:rPr>
              <a:t>输出</a:t>
            </a:r>
            <a:r>
              <a:rPr lang="zh-CN" altLang="en-US" sz="1400" dirty="0">
                <a:latin typeface="微软雅黑" panose="020B0503020204020204" pitchFamily="34" charset="-122"/>
                <a:ea typeface="微软雅黑" panose="020B0503020204020204" pitchFamily="34" charset="-122"/>
              </a:rPr>
              <a:t>，生成结构化的《</a:t>
            </a:r>
            <a:r>
              <a:rPr lang="en-US" altLang="zh-CN" sz="1400" dirty="0" err="1">
                <a:latin typeface="微软雅黑" panose="020B0503020204020204" pitchFamily="34" charset="-122"/>
                <a:ea typeface="微软雅黑" panose="020B0503020204020204" pitchFamily="34" charset="-122"/>
              </a:rPr>
              <a:t>OpenScout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深度人才评估报告》，包含核心画像、技术基因、项目实战，以及核心技术基因标签</a:t>
            </a:r>
          </a:p>
        </p:txBody>
      </p:sp>
      <p:pic>
        <p:nvPicPr>
          <p:cNvPr id="29" name="图片 28" descr="post_object_image_751678730">
            <a:extLst>
              <a:ext uri="{FF2B5EF4-FFF2-40B4-BE49-F238E27FC236}">
                <a16:creationId xmlns:a16="http://schemas.microsoft.com/office/drawing/2014/main" id="{9448A73C-3D00-1CF4-6B54-F2A3506FA70E}"/>
              </a:ext>
            </a:extLst>
          </p:cNvPr>
          <p:cNvPicPr>
            <a:picLocks noChangeAspect="1"/>
          </p:cNvPicPr>
          <p:nvPr/>
        </p:nvPicPr>
        <p:blipFill>
          <a:blip r:embed="rId12"/>
          <a:srcRect t="13273"/>
          <a:stretch>
            <a:fillRect/>
          </a:stretch>
        </p:blipFill>
        <p:spPr>
          <a:xfrm>
            <a:off x="2251473" y="1377491"/>
            <a:ext cx="6564860" cy="3177181"/>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212437" y="1085273"/>
            <a:ext cx="109728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可视化分析报告</a:t>
            </a:r>
          </a:p>
        </p:txBody>
      </p:sp>
      <p:sp>
        <p:nvSpPr>
          <p:cNvPr id="3" name="装饰  7"/>
          <p:cNvSpPr>
            <a:spLocks noGrp="1"/>
          </p:cNvSpPr>
          <p:nvPr>
            <p:ph type="body" idx="16393"/>
            <p:custDataLst>
              <p:tags r:id="rId3"/>
            </p:custDataLst>
          </p:nvPr>
        </p:nvSpPr>
        <p:spPr>
          <a:xfrm>
            <a:off x="508000" y="1641763"/>
            <a:ext cx="3454400" cy="4724400"/>
          </a:xfrm>
          <a:solidFill>
            <a:schemeClr val="bg2"/>
          </a:solidFill>
        </p:spPr>
        <p:txBody>
          <a:bodyPr/>
          <a:lstStyle/>
          <a:p>
            <a:r>
              <a:rPr lang="zh-CN" altLang="en-US" dirty="0"/>
              <a:t> </a:t>
            </a:r>
          </a:p>
        </p:txBody>
      </p:sp>
      <p:sp>
        <p:nvSpPr>
          <p:cNvPr id="4" name="装饰  8"/>
          <p:cNvSpPr>
            <a:spLocks noGrp="1"/>
          </p:cNvSpPr>
          <p:nvPr>
            <p:ph type="body" idx="16394"/>
            <p:custDataLst>
              <p:tags r:id="rId4"/>
            </p:custDataLst>
          </p:nvPr>
        </p:nvSpPr>
        <p:spPr>
          <a:xfrm>
            <a:off x="1574800" y="2357582"/>
            <a:ext cx="1219200" cy="1219200"/>
          </a:xfrm>
        </p:spPr>
        <p:txBody>
          <a:bodyPr/>
          <a:lstStyle/>
          <a:p>
            <a:r>
              <a:rPr lang="zh-CN" altLang="en-US" dirty="0"/>
              <a:t> </a:t>
            </a:r>
          </a:p>
        </p:txBody>
      </p:sp>
      <p:pic>
        <p:nvPicPr>
          <p:cNvPr id="19" name="图片占位符 18"/>
          <p:cNvPicPr>
            <a:picLocks noGrp="1"/>
          </p:cNvPicPr>
          <p:nvPr>
            <p:ph type="pic" idx="16392"/>
            <p:custDataLst>
              <p:tags r:id="rId5"/>
            </p:custDataLst>
          </p:nvPr>
        </p:nvPicPr>
        <p:blipFill>
          <a:blip r:embed="rId19">
            <a:extLst>
              <a:ext uri="{96DAC541-7B7A-43D3-8B79-37D633B846F1}">
                <asvg:svgBlip xmlns:asvg="http://schemas.microsoft.com/office/drawing/2016/SVG/main" r:embed="rId20"/>
              </a:ext>
            </a:extLst>
          </a:blip>
          <a:stretch>
            <a:fillRect/>
          </a:stretch>
        </p:blipFill>
        <p:spPr>
          <a:xfrm>
            <a:off x="1859280" y="2642062"/>
            <a:ext cx="650240" cy="650240"/>
          </a:xfrm>
          <a:prstGeom prst="rect">
            <a:avLst/>
          </a:prstGeom>
        </p:spPr>
      </p:pic>
      <p:sp>
        <p:nvSpPr>
          <p:cNvPr id="6" name="文本占位符 5"/>
          <p:cNvSpPr>
            <a:spLocks noGrp="1"/>
          </p:cNvSpPr>
          <p:nvPr>
            <p:ph type="body" idx="16386"/>
            <p:custDataLst>
              <p:tags r:id="rId6"/>
            </p:custDataLst>
          </p:nvPr>
        </p:nvSpPr>
        <p:spPr>
          <a:xfrm>
            <a:off x="863600" y="3881582"/>
            <a:ext cx="2641600" cy="406400"/>
          </a:xfrm>
        </p:spPr>
        <p:txBody>
          <a:bodyPr>
            <a:normAutofit/>
          </a:bodyPr>
          <a:lstStyle/>
          <a:p>
            <a:r>
              <a:rPr lang="zh-CN" altLang="en-US" dirty="0">
                <a:latin typeface="微软雅黑" panose="020B0503020204020204" pitchFamily="34" charset="-122"/>
                <a:ea typeface="微软雅黑" panose="020B0503020204020204" pitchFamily="34" charset="-122"/>
              </a:rPr>
              <a:t>六维能力雷达图</a:t>
            </a:r>
          </a:p>
        </p:txBody>
      </p:sp>
      <p:sp>
        <p:nvSpPr>
          <p:cNvPr id="7" name="文本占位符 6"/>
          <p:cNvSpPr>
            <a:spLocks noGrp="1"/>
          </p:cNvSpPr>
          <p:nvPr>
            <p:ph type="body" idx="16387"/>
            <p:custDataLst>
              <p:tags r:id="rId7"/>
            </p:custDataLst>
          </p:nvPr>
        </p:nvSpPr>
        <p:spPr>
          <a:xfrm>
            <a:off x="863600" y="4440382"/>
            <a:ext cx="2641600" cy="1524000"/>
          </a:xfrm>
        </p:spPr>
        <p:txBody>
          <a:bodyPr>
            <a:normAutofit/>
          </a:bodyPr>
          <a:lstStyle/>
          <a:p>
            <a:r>
              <a:rPr lang="zh-CN" altLang="en-US" dirty="0">
                <a:latin typeface="微软雅黑" panose="020B0503020204020204" pitchFamily="34" charset="-122"/>
                <a:ea typeface="微软雅黑" panose="020B0503020204020204" pitchFamily="34" charset="-122"/>
              </a:rPr>
              <a:t>直观展示开发者在影响力、贡献度等六个维度的评分分布，支持社区贡献者快速定位与能力互补匹配。</a:t>
            </a:r>
          </a:p>
        </p:txBody>
      </p:sp>
      <p:sp>
        <p:nvSpPr>
          <p:cNvPr id="8" name="装饰  3"/>
          <p:cNvSpPr>
            <a:spLocks noGrp="1"/>
          </p:cNvSpPr>
          <p:nvPr>
            <p:ph type="body" idx="16396"/>
            <p:custDataLst>
              <p:tags r:id="rId8"/>
            </p:custDataLst>
          </p:nvPr>
        </p:nvSpPr>
        <p:spPr>
          <a:xfrm>
            <a:off x="4246880" y="1641763"/>
            <a:ext cx="3454400" cy="4724400"/>
          </a:xfrm>
        </p:spPr>
        <p:txBody>
          <a:bodyPr/>
          <a:lstStyle/>
          <a:p>
            <a:r>
              <a:rPr lang="zh-CN" altLang="en-US" dirty="0"/>
              <a:t> </a:t>
            </a:r>
          </a:p>
        </p:txBody>
      </p:sp>
      <p:sp>
        <p:nvSpPr>
          <p:cNvPr id="9" name="装饰  4"/>
          <p:cNvSpPr>
            <a:spLocks noGrp="1"/>
          </p:cNvSpPr>
          <p:nvPr>
            <p:ph type="body" idx="16397"/>
            <p:custDataLst>
              <p:tags r:id="rId9"/>
            </p:custDataLst>
          </p:nvPr>
        </p:nvSpPr>
        <p:spPr>
          <a:xfrm>
            <a:off x="5334000" y="2357582"/>
            <a:ext cx="1219200" cy="1219200"/>
          </a:xfrm>
        </p:spPr>
        <p:txBody>
          <a:bodyPr/>
          <a:lstStyle/>
          <a:p>
            <a:r>
              <a:rPr lang="zh-CN" altLang="en-US"/>
              <a:t> </a:t>
            </a:r>
          </a:p>
        </p:txBody>
      </p:sp>
      <p:pic>
        <p:nvPicPr>
          <p:cNvPr id="18" name="图片占位符 17"/>
          <p:cNvPicPr>
            <a:picLocks noGrp="1"/>
          </p:cNvPicPr>
          <p:nvPr>
            <p:ph type="pic" idx="16395"/>
            <p:custDataLst>
              <p:tags r:id="rId10"/>
            </p:custDataLst>
          </p:nvPr>
        </p:nvPicPr>
        <p:blipFill>
          <a:blip r:embed="rId21">
            <a:extLst>
              <a:ext uri="{96DAC541-7B7A-43D3-8B79-37D633B846F1}">
                <asvg:svgBlip xmlns:asvg="http://schemas.microsoft.com/office/drawing/2016/SVG/main" r:embed="rId22"/>
              </a:ext>
            </a:extLst>
          </a:blip>
          <a:stretch>
            <a:fillRect/>
          </a:stretch>
        </p:blipFill>
        <p:spPr>
          <a:xfrm>
            <a:off x="5618480" y="2642062"/>
            <a:ext cx="650240" cy="650240"/>
          </a:xfrm>
          <a:prstGeom prst="rect">
            <a:avLst/>
          </a:prstGeom>
        </p:spPr>
      </p:pic>
      <p:sp>
        <p:nvSpPr>
          <p:cNvPr id="11" name="文本占位符 10"/>
          <p:cNvSpPr>
            <a:spLocks noGrp="1"/>
          </p:cNvSpPr>
          <p:nvPr>
            <p:ph type="body" idx="16388"/>
            <p:custDataLst>
              <p:tags r:id="rId11"/>
            </p:custDataLst>
          </p:nvPr>
        </p:nvSpPr>
        <p:spPr>
          <a:xfrm>
            <a:off x="4622800" y="3881582"/>
            <a:ext cx="2641600" cy="406400"/>
          </a:xfrm>
        </p:spPr>
        <p:txBody>
          <a:bodyPr>
            <a:normAutofit/>
          </a:bodyPr>
          <a:lstStyle/>
          <a:p>
            <a:r>
              <a:rPr lang="zh-CN" altLang="en-US" dirty="0">
                <a:latin typeface="微软雅黑" panose="020B0503020204020204" pitchFamily="34" charset="-122"/>
                <a:ea typeface="微软雅黑" panose="020B0503020204020204" pitchFamily="34" charset="-122"/>
              </a:rPr>
              <a:t>技术栈分布图谱</a:t>
            </a:r>
          </a:p>
        </p:txBody>
      </p:sp>
      <p:sp>
        <p:nvSpPr>
          <p:cNvPr id="12" name="文本占位符 11"/>
          <p:cNvSpPr>
            <a:spLocks noGrp="1"/>
          </p:cNvSpPr>
          <p:nvPr>
            <p:ph type="body" idx="16389"/>
            <p:custDataLst>
              <p:tags r:id="rId12"/>
            </p:custDataLst>
          </p:nvPr>
        </p:nvSpPr>
        <p:spPr>
          <a:xfrm>
            <a:off x="4622800" y="4440382"/>
            <a:ext cx="2641600" cy="1524000"/>
          </a:xfrm>
        </p:spPr>
        <p:txBody>
          <a:bodyPr>
            <a:normAutofit/>
          </a:bodyPr>
          <a:lstStyle/>
          <a:p>
            <a:r>
              <a:rPr lang="zh-CN" altLang="en-US" dirty="0">
                <a:latin typeface="微软雅黑" panose="020B0503020204020204" pitchFamily="34" charset="-122"/>
                <a:ea typeface="微软雅黑" panose="020B0503020204020204" pitchFamily="34" charset="-122"/>
              </a:rPr>
              <a:t>以环形比例图呈现核心编程语言占比，帮助社区快速识别技术专长与合作方向。</a:t>
            </a:r>
          </a:p>
        </p:txBody>
      </p:sp>
      <p:sp>
        <p:nvSpPr>
          <p:cNvPr id="13" name="装饰  8"/>
          <p:cNvSpPr>
            <a:spLocks noGrp="1"/>
          </p:cNvSpPr>
          <p:nvPr>
            <p:ph type="body" idx="16399"/>
            <p:custDataLst>
              <p:tags r:id="rId13"/>
            </p:custDataLst>
          </p:nvPr>
        </p:nvSpPr>
        <p:spPr>
          <a:xfrm>
            <a:off x="7975600" y="1641763"/>
            <a:ext cx="3454400" cy="4724400"/>
          </a:xfrm>
          <a:solidFill>
            <a:schemeClr val="bg2"/>
          </a:solidFill>
        </p:spPr>
        <p:txBody>
          <a:bodyPr/>
          <a:lstStyle/>
          <a:p>
            <a:r>
              <a:rPr lang="zh-CN" altLang="en-US" dirty="0"/>
              <a:t> </a:t>
            </a:r>
          </a:p>
        </p:txBody>
      </p:sp>
      <p:sp>
        <p:nvSpPr>
          <p:cNvPr id="14" name="装饰  9"/>
          <p:cNvSpPr>
            <a:spLocks noGrp="1"/>
          </p:cNvSpPr>
          <p:nvPr>
            <p:ph type="body" idx="16400"/>
            <p:custDataLst>
              <p:tags r:id="rId14"/>
            </p:custDataLst>
          </p:nvPr>
        </p:nvSpPr>
        <p:spPr>
          <a:xfrm>
            <a:off x="9093200" y="2357582"/>
            <a:ext cx="1219200" cy="1219200"/>
          </a:xfrm>
        </p:spPr>
        <p:txBody>
          <a:bodyPr/>
          <a:lstStyle/>
          <a:p>
            <a:r>
              <a:rPr lang="zh-CN" altLang="en-US"/>
              <a:t> </a:t>
            </a:r>
          </a:p>
        </p:txBody>
      </p:sp>
      <p:pic>
        <p:nvPicPr>
          <p:cNvPr id="20" name="图片占位符 19"/>
          <p:cNvPicPr>
            <a:picLocks noGrp="1"/>
          </p:cNvPicPr>
          <p:nvPr>
            <p:ph type="pic" idx="16398"/>
            <p:custDataLst>
              <p:tags r:id="rId15"/>
            </p:custDataLst>
          </p:nvPr>
        </p:nvPicPr>
        <p:blipFill>
          <a:blip r:embed="rId23">
            <a:extLst>
              <a:ext uri="{96DAC541-7B7A-43D3-8B79-37D633B846F1}">
                <asvg:svgBlip xmlns:asvg="http://schemas.microsoft.com/office/drawing/2016/SVG/main" r:embed="rId24"/>
              </a:ext>
            </a:extLst>
          </a:blip>
          <a:stretch>
            <a:fillRect/>
          </a:stretch>
        </p:blipFill>
        <p:spPr>
          <a:xfrm>
            <a:off x="9377680" y="2642062"/>
            <a:ext cx="650240" cy="650240"/>
          </a:xfrm>
          <a:prstGeom prst="rect">
            <a:avLst/>
          </a:prstGeom>
        </p:spPr>
      </p:pic>
      <p:sp>
        <p:nvSpPr>
          <p:cNvPr id="16" name="文本占位符 15"/>
          <p:cNvSpPr>
            <a:spLocks noGrp="1"/>
          </p:cNvSpPr>
          <p:nvPr>
            <p:ph type="body" idx="16390"/>
            <p:custDataLst>
              <p:tags r:id="rId16"/>
            </p:custDataLst>
          </p:nvPr>
        </p:nvSpPr>
        <p:spPr>
          <a:xfrm>
            <a:off x="8382000" y="3881582"/>
            <a:ext cx="2641600" cy="406400"/>
          </a:xfrm>
        </p:spPr>
        <p:txBody>
          <a:bodyPr>
            <a:normAutofit/>
          </a:bodyPr>
          <a:lstStyle/>
          <a:p>
            <a:r>
              <a:rPr lang="zh-CN" altLang="en-US" dirty="0">
                <a:latin typeface="微软雅黑" panose="020B0503020204020204" pitchFamily="34" charset="-122"/>
                <a:ea typeface="微软雅黑" panose="020B0503020204020204" pitchFamily="34" charset="-122"/>
              </a:rPr>
              <a:t>贡献趋势折线图</a:t>
            </a:r>
          </a:p>
        </p:txBody>
      </p:sp>
      <p:sp>
        <p:nvSpPr>
          <p:cNvPr id="17" name="文本占位符 16"/>
          <p:cNvSpPr>
            <a:spLocks noGrp="1"/>
          </p:cNvSpPr>
          <p:nvPr>
            <p:ph type="body" idx="16391"/>
            <p:custDataLst>
              <p:tags r:id="rId17"/>
            </p:custDataLst>
          </p:nvPr>
        </p:nvSpPr>
        <p:spPr>
          <a:xfrm>
            <a:off x="8382000" y="4440382"/>
            <a:ext cx="2489200" cy="1524000"/>
          </a:xfrm>
        </p:spPr>
        <p:txBody>
          <a:bodyPr>
            <a:normAutofit/>
          </a:bodyPr>
          <a:lstStyle/>
          <a:p>
            <a:r>
              <a:rPr lang="zh-CN" altLang="en-US" dirty="0">
                <a:latin typeface="微软雅黑" panose="020B0503020204020204" pitchFamily="34" charset="-122"/>
                <a:ea typeface="微软雅黑" panose="020B0503020204020204" pitchFamily="34" charset="-122"/>
              </a:rPr>
              <a:t>展示12个月内OpenRank与Activity指标变化，辅助判断开发者活跃度趋势与长期贡献潜力。</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2"/>
            </p:custDataLst>
          </p:nvPr>
        </p:nvSpPr>
        <p:spPr>
          <a:xfrm>
            <a:off x="138545" y="1119308"/>
            <a:ext cx="10972800" cy="609600"/>
          </a:xfrm>
        </p:spPr>
        <p:txBody>
          <a:bodyPr>
            <a:noAutofit/>
          </a:bodyPr>
          <a:lstStyle/>
          <a:p>
            <a:r>
              <a:rPr lang="zh-CN" altLang="en-US" sz="2000" dirty="0">
                <a:latin typeface="微软雅黑" panose="020B0503020204020204" pitchFamily="34" charset="-122"/>
                <a:ea typeface="微软雅黑" panose="020B0503020204020204" pitchFamily="34" charset="-122"/>
              </a:rPr>
              <a:t>六维能力雷达图结构</a:t>
            </a:r>
          </a:p>
        </p:txBody>
      </p:sp>
      <p:sp>
        <p:nvSpPr>
          <p:cNvPr id="68" name="文本占位符 67"/>
          <p:cNvSpPr>
            <a:spLocks noGrp="1"/>
          </p:cNvSpPr>
          <p:nvPr>
            <p:ph type="body" idx="16388"/>
            <p:custDataLst>
              <p:tags r:id="rId3"/>
            </p:custDataLst>
          </p:nvPr>
        </p:nvSpPr>
        <p:spPr>
          <a:xfrm>
            <a:off x="621134" y="1461180"/>
            <a:ext cx="1193800" cy="1016000"/>
          </a:xfrm>
        </p:spPr>
        <p:txBody>
          <a:bodyPr/>
          <a:lstStyle/>
          <a:p>
            <a:r>
              <a:rPr lang="zh-CN" altLang="en-US" sz="4800"/>
              <a:t>01</a:t>
            </a:r>
          </a:p>
        </p:txBody>
      </p:sp>
      <p:sp>
        <p:nvSpPr>
          <p:cNvPr id="69" name="文本占位符 68"/>
          <p:cNvSpPr>
            <a:spLocks noGrp="1"/>
          </p:cNvSpPr>
          <p:nvPr>
            <p:ph type="body" idx="16386"/>
            <p:custDataLst>
              <p:tags r:id="rId4"/>
            </p:custDataLst>
          </p:nvPr>
        </p:nvSpPr>
        <p:spPr>
          <a:xfrm>
            <a:off x="1868059" y="1533402"/>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🌟影响力 (Influence)</a:t>
            </a:r>
          </a:p>
        </p:txBody>
      </p:sp>
      <p:sp>
        <p:nvSpPr>
          <p:cNvPr id="70" name="文本占位符 69"/>
          <p:cNvSpPr>
            <a:spLocks noGrp="1"/>
          </p:cNvSpPr>
          <p:nvPr>
            <p:ph type="body" idx="16387"/>
            <p:custDataLst>
              <p:tags r:id="rId5"/>
            </p:custDataLst>
          </p:nvPr>
        </p:nvSpPr>
        <p:spPr>
          <a:xfrm>
            <a:off x="1940921" y="1898307"/>
            <a:ext cx="4823305" cy="895655"/>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衡量开发者在开源社区中的声望和项目受关注程度。</a:t>
            </a:r>
            <a:r>
              <a:rPr lang="zh-CN" altLang="en-US" sz="1400" b="1" dirty="0">
                <a:latin typeface="微软雅黑" panose="020B0503020204020204" pitchFamily="34" charset="-122"/>
                <a:ea typeface="微软雅黑" panose="020B0503020204020204" pitchFamily="34" charset="-122"/>
              </a:rPr>
              <a:t>Stars (60%)</a:t>
            </a:r>
            <a:r>
              <a:rPr lang="zh-CN" altLang="en-US" sz="1400" dirty="0">
                <a:latin typeface="微软雅黑" panose="020B0503020204020204" pitchFamily="34" charset="-122"/>
                <a:ea typeface="微软雅黑" panose="020B0503020204020204" pitchFamily="34" charset="-122"/>
              </a:rPr>
              <a:t>:直接反映项目受众规模；</a:t>
            </a:r>
            <a:r>
              <a:rPr lang="zh-CN" altLang="en-US" sz="1400" b="1" dirty="0">
                <a:latin typeface="微软雅黑" panose="020B0503020204020204" pitchFamily="34" charset="-122"/>
                <a:ea typeface="微软雅黑" panose="020B0503020204020204" pitchFamily="34" charset="-122"/>
              </a:rPr>
              <a:t>Forks + Issues (40%)</a:t>
            </a:r>
            <a:r>
              <a:rPr lang="zh-CN" altLang="en-US" sz="1400" dirty="0">
                <a:latin typeface="微软雅黑" panose="020B0503020204020204" pitchFamily="34" charset="-122"/>
                <a:ea typeface="微软雅黑" panose="020B0503020204020204" pitchFamily="34" charset="-122"/>
              </a:rPr>
              <a:t>:反映项目的参与度和使用深度。</a:t>
            </a:r>
          </a:p>
          <a:p>
            <a:endParaRPr lang="zh-CN" altLang="en-US" sz="1400" dirty="0">
              <a:latin typeface="微软雅黑" panose="020B0503020204020204" pitchFamily="34" charset="-122"/>
              <a:ea typeface="微软雅黑" panose="020B0503020204020204" pitchFamily="34" charset="-122"/>
            </a:endParaRPr>
          </a:p>
        </p:txBody>
      </p:sp>
      <p:sp>
        <p:nvSpPr>
          <p:cNvPr id="71" name="文本占位符 70"/>
          <p:cNvSpPr>
            <a:spLocks noGrp="1"/>
          </p:cNvSpPr>
          <p:nvPr>
            <p:ph type="body" idx="16391"/>
            <p:custDataLst>
              <p:tags r:id="rId6"/>
            </p:custDataLst>
          </p:nvPr>
        </p:nvSpPr>
        <p:spPr>
          <a:xfrm>
            <a:off x="621134" y="3164871"/>
            <a:ext cx="1193800" cy="1016000"/>
          </a:xfrm>
        </p:spPr>
        <p:txBody>
          <a:bodyPr/>
          <a:lstStyle/>
          <a:p>
            <a:r>
              <a:rPr lang="zh-CN" altLang="en-US" sz="4800"/>
              <a:t>02</a:t>
            </a:r>
          </a:p>
        </p:txBody>
      </p:sp>
      <p:sp>
        <p:nvSpPr>
          <p:cNvPr id="72" name="文本占位符 71"/>
          <p:cNvSpPr>
            <a:spLocks noGrp="1"/>
          </p:cNvSpPr>
          <p:nvPr>
            <p:ph type="body" idx="16389"/>
            <p:custDataLst>
              <p:tags r:id="rId7"/>
            </p:custDataLst>
          </p:nvPr>
        </p:nvSpPr>
        <p:spPr>
          <a:xfrm>
            <a:off x="1922713" y="3194709"/>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🛠️贡献度 (Contribution)</a:t>
            </a:r>
          </a:p>
        </p:txBody>
      </p:sp>
      <p:sp>
        <p:nvSpPr>
          <p:cNvPr id="73" name="文本占位符 72"/>
          <p:cNvSpPr>
            <a:spLocks noGrp="1"/>
          </p:cNvSpPr>
          <p:nvPr>
            <p:ph type="body" idx="16390"/>
            <p:custDataLst>
              <p:tags r:id="rId8"/>
            </p:custDataLst>
          </p:nvPr>
        </p:nvSpPr>
        <p:spPr>
          <a:xfrm>
            <a:off x="1940929" y="3601149"/>
            <a:ext cx="4823245" cy="1168430"/>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衡量开发者对外部开源生态的实际代码贡献能力。</a:t>
            </a:r>
            <a:r>
              <a:rPr lang="zh-CN" altLang="en-US" sz="1400" b="1" dirty="0">
                <a:latin typeface="微软雅黑" panose="020B0503020204020204" pitchFamily="34" charset="-122"/>
                <a:ea typeface="微软雅黑" panose="020B0503020204020204" pitchFamily="34" charset="-122"/>
              </a:rPr>
              <a:t>外部 PR (70%)</a:t>
            </a:r>
            <a:r>
              <a:rPr lang="zh-CN" altLang="en-US" sz="1400" dirty="0">
                <a:latin typeface="微软雅黑" panose="020B0503020204020204" pitchFamily="34" charset="-122"/>
                <a:ea typeface="微软雅黑" panose="020B0503020204020204" pitchFamily="34" charset="-122"/>
              </a:rPr>
              <a:t>:核心代码贡献的核心体现；</a:t>
            </a:r>
            <a:r>
              <a:rPr lang="zh-CN" altLang="en-US" sz="1400" b="1" dirty="0">
                <a:latin typeface="微软雅黑" panose="020B0503020204020204" pitchFamily="34" charset="-122"/>
                <a:ea typeface="微软雅黑" panose="020B0503020204020204" pitchFamily="34" charset="-122"/>
              </a:rPr>
              <a:t>创建 Issue (30%)</a:t>
            </a:r>
            <a:r>
              <a:rPr lang="zh-CN" altLang="en-US" sz="1400" dirty="0">
                <a:latin typeface="微软雅黑" panose="020B0503020204020204" pitchFamily="34" charset="-122"/>
                <a:ea typeface="微软雅黑" panose="020B0503020204020204" pitchFamily="34" charset="-122"/>
              </a:rPr>
              <a:t>:发现并反馈社区问题的积极性。</a:t>
            </a:r>
          </a:p>
        </p:txBody>
      </p:sp>
      <p:sp>
        <p:nvSpPr>
          <p:cNvPr id="74" name="文本占位符 73"/>
          <p:cNvSpPr>
            <a:spLocks noGrp="1"/>
          </p:cNvSpPr>
          <p:nvPr>
            <p:ph type="body" idx="16394"/>
            <p:custDataLst>
              <p:tags r:id="rId9"/>
            </p:custDataLst>
          </p:nvPr>
        </p:nvSpPr>
        <p:spPr>
          <a:xfrm>
            <a:off x="621134" y="4941664"/>
            <a:ext cx="1193800" cy="1016000"/>
          </a:xfrm>
        </p:spPr>
        <p:txBody>
          <a:bodyPr/>
          <a:lstStyle/>
          <a:p>
            <a:r>
              <a:rPr lang="zh-CN" altLang="en-US" sz="4800"/>
              <a:t>03</a:t>
            </a:r>
          </a:p>
        </p:txBody>
      </p:sp>
      <p:sp>
        <p:nvSpPr>
          <p:cNvPr id="75" name="文本占位符 74"/>
          <p:cNvSpPr>
            <a:spLocks noGrp="1"/>
          </p:cNvSpPr>
          <p:nvPr>
            <p:ph type="body" idx="16392"/>
            <p:custDataLst>
              <p:tags r:id="rId10"/>
            </p:custDataLst>
          </p:nvPr>
        </p:nvSpPr>
        <p:spPr>
          <a:xfrm>
            <a:off x="1868066" y="5037033"/>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🛡️维护力 (Maintainership)</a:t>
            </a:r>
          </a:p>
        </p:txBody>
      </p:sp>
      <p:sp>
        <p:nvSpPr>
          <p:cNvPr id="76" name="文本占位符 75"/>
          <p:cNvSpPr>
            <a:spLocks noGrp="1"/>
          </p:cNvSpPr>
          <p:nvPr>
            <p:ph type="body" idx="16393"/>
            <p:custDataLst>
              <p:tags r:id="rId11"/>
            </p:custDataLst>
          </p:nvPr>
        </p:nvSpPr>
        <p:spPr>
          <a:xfrm>
            <a:off x="1940929" y="5534512"/>
            <a:ext cx="4968971" cy="609600"/>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衡量开发者对项目维护的责任感。已</a:t>
            </a:r>
            <a:r>
              <a:rPr lang="zh-CN" altLang="en-US" sz="1400" b="1" dirty="0">
                <a:latin typeface="微软雅黑" panose="020B0503020204020204" pitchFamily="34" charset="-122"/>
                <a:ea typeface="微软雅黑" panose="020B0503020204020204" pitchFamily="34" charset="-122"/>
              </a:rPr>
              <a:t>合并的外部 PR (70%)</a:t>
            </a:r>
            <a:r>
              <a:rPr lang="zh-CN" altLang="en-US" sz="1400" dirty="0">
                <a:latin typeface="微软雅黑" panose="020B0503020204020204" pitchFamily="34" charset="-122"/>
                <a:ea typeface="微软雅黑" panose="020B0503020204020204" pitchFamily="34" charset="-122"/>
              </a:rPr>
              <a:t>:审查并合并他人代码的能力；</a:t>
            </a:r>
            <a:r>
              <a:rPr lang="en-US" altLang="zh-CN" sz="1400" b="1" dirty="0">
                <a:latin typeface="微软雅黑" panose="020B0503020204020204" pitchFamily="34" charset="-122"/>
                <a:ea typeface="微软雅黑" panose="020B0503020204020204" pitchFamily="34" charset="-122"/>
              </a:rPr>
              <a:t>Review</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Comments</a:t>
            </a:r>
            <a:r>
              <a:rPr lang="zh-CN" altLang="en-US" sz="1400" b="1"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:通过代码审查维持工程标准的贡献。</a:t>
            </a:r>
          </a:p>
        </p:txBody>
      </p:sp>
      <p:pic>
        <p:nvPicPr>
          <p:cNvPr id="47" name="图片 46" descr="post_object_image_1889197604"/>
          <p:cNvPicPr>
            <a:picLocks noChangeAspect="1"/>
          </p:cNvPicPr>
          <p:nvPr/>
        </p:nvPicPr>
        <p:blipFill>
          <a:blip r:embed="rId13"/>
          <a:srcRect l="3005" r="1717"/>
          <a:stretch>
            <a:fillRect/>
          </a:stretch>
        </p:blipFill>
        <p:spPr>
          <a:xfrm>
            <a:off x="7644967" y="1636676"/>
            <a:ext cx="3531403" cy="4968201"/>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mc:AlternateContent xmlns:mc="http://schemas.openxmlformats.org/markup-compatibility/2006" xmlns:a14="http://schemas.microsoft.com/office/drawing/2010/main">
        <mc:Choice Requires="a14">
          <p:sp>
            <p:nvSpPr>
              <p:cNvPr id="2" name="文本框 1"/>
              <p:cNvSpPr txBox="1"/>
              <p:nvPr userDrawn="1"/>
            </p:nvSpPr>
            <p:spPr>
              <a:xfrm>
                <a:off x="1714781" y="2694428"/>
                <a:ext cx="5792222" cy="470454"/>
              </a:xfrm>
              <a:prstGeom prst="rect">
                <a:avLst/>
              </a:prstGeom>
              <a:noFill/>
            </p:spPr>
            <p:txBody>
              <a:bodyPr wrap="square" rtlCol="0">
                <a:no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𝑖𝑛𝑓</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6</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𝑆𝑡𝑎𝑟𝑠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4</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𝐹𝑜𝑟𝑘𝑠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𝐼𝑠𝑠𝑢𝑒𝑠</m:t>
                      </m:r>
                      <m:r>
                        <a:rPr lang="en-US" altLang="zh-CN" sz="1600" i="1">
                          <a:latin typeface="Cambria Math" panose="02040503050406030204" charset="0"/>
                          <a:cs typeface="Cambria Math" panose="02040503050406030204" charset="0"/>
                        </a:rPr>
                        <m:t>)</m:t>
                      </m:r>
                    </m:oMath>
                  </m:oMathPara>
                </a14:m>
                <a:endParaRPr lang="en-US" altLang="zh-CN" sz="1600" kern="100" dirty="0">
                  <a:effectLst/>
                  <a:latin typeface="+mn-ea"/>
                  <a:cs typeface="江城圆体 400W" panose="020B0500000000000000"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userDrawn="1"/>
            </p:nvSpPr>
            <p:spPr>
              <a:xfrm>
                <a:off x="1714781" y="2694428"/>
                <a:ext cx="5792222" cy="4704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67771" y="4418030"/>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𝑐𝑜𝑛</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7</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𝐶𝑟𝑒𝑎𝑡𝑒𝑑</m:t>
                      </m:r>
                    </m:oMath>
                  </m:oMathPara>
                </a14:m>
                <a:endParaRPr lang="zh-CN" altLang="en-US" sz="1600" kern="100" dirty="0">
                  <a:effectLst/>
                  <a:latin typeface="+mn-ea"/>
                  <a:cs typeface="江城圆体 400W" panose="020B0500000000000000"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67771" y="4418030"/>
                <a:ext cx="7315200" cy="4953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767745" y="6362700"/>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𝑚𝑎𝑖𝑛</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7</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𝑅𝑒𝑣𝑖𝑒𝑤</m:t>
                      </m:r>
                    </m:oMath>
                  </m:oMathPara>
                </a14:m>
                <a:endParaRPr lang="zh-CN" altLang="en-US" sz="1600" kern="100" dirty="0">
                  <a:effectLst/>
                  <a:latin typeface="+mn-ea"/>
                  <a:cs typeface="江城圆体 400W" panose="020B0500000000000000"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67745" y="6362700"/>
                <a:ext cx="7315200" cy="495300"/>
              </a:xfrm>
              <a:prstGeom prst="rect">
                <a:avLst/>
              </a:prstGeom>
              <a:blipFill>
                <a:blip r:embed="rId16"/>
                <a:stretch>
                  <a:fillRect/>
                </a:stretch>
              </a:blipFill>
            </p:spPr>
            <p:txBody>
              <a:bodyPr/>
              <a:lstStyle/>
              <a:p>
                <a:r>
                  <a:rPr lang="zh-CN" altLang="en-US">
                    <a:noFill/>
                  </a:rPr>
                  <a:t> </a:t>
                </a:r>
              </a:p>
            </p:txBody>
          </p:sp>
        </mc:Fallback>
      </mc:AlternateContent>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idx="16385"/>
            <p:custDataLst>
              <p:tags r:id="rId2"/>
            </p:custDataLst>
          </p:nvPr>
        </p:nvSpPr>
        <p:spPr>
          <a:xfrm>
            <a:off x="92364" y="1040420"/>
            <a:ext cx="10972800" cy="609600"/>
          </a:xfrm>
        </p:spPr>
        <p:txBody>
          <a:bodyPr>
            <a:noAutofit/>
          </a:bodyPr>
          <a:lstStyle/>
          <a:p>
            <a:r>
              <a:rPr lang="zh-CN" altLang="en-US" sz="2000" dirty="0">
                <a:latin typeface="微软雅黑" panose="020B0503020204020204" pitchFamily="34" charset="-122"/>
                <a:ea typeface="微软雅黑" panose="020B0503020204020204" pitchFamily="34" charset="-122"/>
              </a:rPr>
              <a:t>六维能力雷达图结构</a:t>
            </a:r>
          </a:p>
        </p:txBody>
      </p:sp>
      <p:sp>
        <p:nvSpPr>
          <p:cNvPr id="6" name="文本占位符 5"/>
          <p:cNvSpPr>
            <a:spLocks noGrp="1"/>
          </p:cNvSpPr>
          <p:nvPr>
            <p:ph type="body" idx="16388"/>
            <p:custDataLst>
              <p:tags r:id="rId3"/>
            </p:custDataLst>
          </p:nvPr>
        </p:nvSpPr>
        <p:spPr>
          <a:xfrm>
            <a:off x="557776" y="1567922"/>
            <a:ext cx="1193800" cy="1016000"/>
          </a:xfrm>
        </p:spPr>
        <p:txBody>
          <a:bodyPr/>
          <a:lstStyle/>
          <a:p>
            <a:r>
              <a:rPr lang="zh-CN" altLang="en-US" sz="4800"/>
              <a:t>0</a:t>
            </a:r>
            <a:r>
              <a:rPr lang="en-US" altLang="zh-CN" sz="4800">
                <a:cs typeface="Arial" panose="020B0604020202020204" pitchFamily="34" charset="0"/>
              </a:rPr>
              <a:t>4</a:t>
            </a:r>
            <a:endParaRPr lang="zh-CN" altLang="en-US" sz="4800"/>
          </a:p>
        </p:txBody>
      </p:sp>
      <p:sp>
        <p:nvSpPr>
          <p:cNvPr id="7" name="文本占位符 6"/>
          <p:cNvSpPr>
            <a:spLocks noGrp="1"/>
          </p:cNvSpPr>
          <p:nvPr>
            <p:ph type="body" idx="16386"/>
            <p:custDataLst>
              <p:tags r:id="rId4"/>
            </p:custDataLst>
          </p:nvPr>
        </p:nvSpPr>
        <p:spPr>
          <a:xfrm>
            <a:off x="1822943" y="1567908"/>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💬活跃度 (Engagement)</a:t>
            </a:r>
          </a:p>
        </p:txBody>
      </p:sp>
      <p:sp>
        <p:nvSpPr>
          <p:cNvPr id="8" name="文本占位符 7"/>
          <p:cNvSpPr>
            <a:spLocks noGrp="1"/>
          </p:cNvSpPr>
          <p:nvPr>
            <p:ph type="body" idx="16387"/>
            <p:custDataLst>
              <p:tags r:id="rId5"/>
            </p:custDataLst>
          </p:nvPr>
        </p:nvSpPr>
        <p:spPr>
          <a:xfrm>
            <a:off x="1923219" y="1974301"/>
            <a:ext cx="5162481" cy="609600"/>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衡量开发者在社区互动与技术讨论中的活跃程度。</a:t>
            </a:r>
            <a:r>
              <a:rPr lang="zh-CN" altLang="en-US" sz="1400" b="1" dirty="0">
                <a:latin typeface="微软雅黑" panose="020B0503020204020204" pitchFamily="34" charset="-122"/>
                <a:ea typeface="微软雅黑" panose="020B0503020204020204" pitchFamily="34" charset="-122"/>
              </a:rPr>
              <a:t>Issue评论(60%)</a:t>
            </a:r>
            <a:r>
              <a:rPr lang="zh-CN" altLang="en-US" sz="1400" dirty="0">
                <a:latin typeface="微软雅黑" panose="020B0503020204020204" pitchFamily="34" charset="-122"/>
                <a:ea typeface="微软雅黑" panose="020B0503020204020204" pitchFamily="34" charset="-122"/>
              </a:rPr>
              <a:t>:参与问题讨论与答疑解惑的深度；</a:t>
            </a:r>
            <a:r>
              <a:rPr lang="en-US" altLang="zh-CN" sz="1400" b="1" dirty="0">
                <a:latin typeface="微软雅黑" panose="020B0503020204020204" pitchFamily="34" charset="-122"/>
                <a:ea typeface="微软雅黑" panose="020B0503020204020204" pitchFamily="34" charset="-122"/>
              </a:rPr>
              <a:t>Review Comments</a:t>
            </a:r>
            <a:r>
              <a:rPr lang="zh-CN" altLang="en-US" sz="1400" b="1" dirty="0">
                <a:latin typeface="微软雅黑" panose="020B0503020204020204" pitchFamily="34" charset="-122"/>
                <a:ea typeface="微软雅黑" panose="020B0503020204020204" pitchFamily="34" charset="-122"/>
              </a:rPr>
              <a:t>(40%)</a:t>
            </a:r>
            <a:r>
              <a:rPr lang="zh-CN" altLang="en-US" sz="1400" dirty="0">
                <a:latin typeface="微软雅黑" panose="020B0503020204020204" pitchFamily="34" charset="-122"/>
                <a:ea typeface="微软雅黑" panose="020B0503020204020204" pitchFamily="34" charset="-122"/>
              </a:rPr>
              <a:t>:在协作审查中分享技术见解的频率。</a:t>
            </a:r>
          </a:p>
        </p:txBody>
      </p:sp>
      <p:sp>
        <p:nvSpPr>
          <p:cNvPr id="9" name="文本占位符 8"/>
          <p:cNvSpPr>
            <a:spLocks noGrp="1"/>
          </p:cNvSpPr>
          <p:nvPr>
            <p:ph type="body" idx="16391"/>
            <p:custDataLst>
              <p:tags r:id="rId6"/>
            </p:custDataLst>
          </p:nvPr>
        </p:nvSpPr>
        <p:spPr>
          <a:xfrm>
            <a:off x="557776" y="3145920"/>
            <a:ext cx="1193800" cy="1016000"/>
          </a:xfrm>
        </p:spPr>
        <p:txBody>
          <a:bodyPr/>
          <a:lstStyle/>
          <a:p>
            <a:r>
              <a:rPr lang="zh-CN" altLang="en-US" sz="4800"/>
              <a:t>0</a:t>
            </a:r>
            <a:r>
              <a:rPr lang="en-US" altLang="zh-CN" sz="4800">
                <a:cs typeface="Arial" panose="020B0604020202020204" pitchFamily="34" charset="0"/>
              </a:rPr>
              <a:t>5</a:t>
            </a:r>
            <a:endParaRPr lang="zh-CN" altLang="en-US" sz="4800"/>
          </a:p>
        </p:txBody>
      </p:sp>
      <p:sp>
        <p:nvSpPr>
          <p:cNvPr id="10" name="文本占位符 9"/>
          <p:cNvSpPr>
            <a:spLocks noGrp="1"/>
          </p:cNvSpPr>
          <p:nvPr>
            <p:ph type="body" idx="16389"/>
            <p:custDataLst>
              <p:tags r:id="rId7"/>
            </p:custDataLst>
          </p:nvPr>
        </p:nvSpPr>
        <p:spPr>
          <a:xfrm>
            <a:off x="1923227" y="3376919"/>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🌈多样性 (Diversity)</a:t>
            </a:r>
          </a:p>
        </p:txBody>
      </p:sp>
      <p:sp>
        <p:nvSpPr>
          <p:cNvPr id="11" name="文本占位符 10"/>
          <p:cNvSpPr>
            <a:spLocks noGrp="1"/>
          </p:cNvSpPr>
          <p:nvPr>
            <p:ph type="body" idx="16390"/>
            <p:custDataLst>
              <p:tags r:id="rId8"/>
            </p:custDataLst>
          </p:nvPr>
        </p:nvSpPr>
        <p:spPr>
          <a:xfrm>
            <a:off x="1923227" y="3783304"/>
            <a:ext cx="4852753" cy="609600"/>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衡量开发者技术栈广度与跨领域项目的探索深度。</a:t>
            </a:r>
            <a:r>
              <a:rPr lang="zh-CN" altLang="en-US" sz="1400" b="1" dirty="0">
                <a:latin typeface="微软雅黑" panose="020B0503020204020204" pitchFamily="34" charset="-122"/>
                <a:ea typeface="微软雅黑" panose="020B0503020204020204" pitchFamily="34" charset="-122"/>
              </a:rPr>
              <a:t>语言数量(60%)</a:t>
            </a:r>
            <a:r>
              <a:rPr lang="zh-CN" altLang="en-US" sz="1400" dirty="0">
                <a:latin typeface="微软雅黑" panose="020B0503020204020204" pitchFamily="34" charset="-122"/>
                <a:ea typeface="微软雅黑" panose="020B0503020204020204" pitchFamily="34" charset="-122"/>
              </a:rPr>
              <a:t>:掌握编程语言的多样化程度；</a:t>
            </a:r>
            <a:r>
              <a:rPr lang="zh-CN" altLang="en-US" sz="1400" b="1" dirty="0">
                <a:latin typeface="微软雅黑" panose="020B0503020204020204" pitchFamily="34" charset="-122"/>
                <a:ea typeface="微软雅黑" panose="020B0503020204020204" pitchFamily="34" charset="-122"/>
              </a:rPr>
              <a:t>主题数量(40%)</a:t>
            </a:r>
            <a:r>
              <a:rPr lang="zh-CN" altLang="en-US" sz="1400" dirty="0">
                <a:latin typeface="微软雅黑" panose="020B0503020204020204" pitchFamily="34" charset="-122"/>
                <a:ea typeface="微软雅黑" panose="020B0503020204020204" pitchFamily="34" charset="-122"/>
              </a:rPr>
              <a:t>:业务领域与技术主题的丰富度。</a:t>
            </a:r>
          </a:p>
        </p:txBody>
      </p:sp>
      <p:sp>
        <p:nvSpPr>
          <p:cNvPr id="12" name="文本占位符 11"/>
          <p:cNvSpPr>
            <a:spLocks noGrp="1"/>
          </p:cNvSpPr>
          <p:nvPr>
            <p:ph type="body" idx="16394"/>
            <p:custDataLst>
              <p:tags r:id="rId9"/>
            </p:custDataLst>
          </p:nvPr>
        </p:nvSpPr>
        <p:spPr>
          <a:xfrm>
            <a:off x="557776" y="4845337"/>
            <a:ext cx="1193800" cy="1016000"/>
          </a:xfrm>
        </p:spPr>
        <p:txBody>
          <a:bodyPr/>
          <a:lstStyle/>
          <a:p>
            <a:r>
              <a:rPr lang="zh-CN" altLang="en-US" sz="4800"/>
              <a:t>0</a:t>
            </a:r>
            <a:r>
              <a:rPr lang="en-US" altLang="zh-CN" sz="4800">
                <a:cs typeface="Arial" panose="020B0604020202020204" pitchFamily="34" charset="0"/>
              </a:rPr>
              <a:t>6</a:t>
            </a:r>
            <a:endParaRPr lang="zh-CN" altLang="en-US" sz="4800"/>
          </a:p>
        </p:txBody>
      </p:sp>
      <p:sp>
        <p:nvSpPr>
          <p:cNvPr id="13" name="文本占位符 12"/>
          <p:cNvSpPr>
            <a:spLocks noGrp="1"/>
          </p:cNvSpPr>
          <p:nvPr>
            <p:ph type="body" idx="16392"/>
            <p:custDataLst>
              <p:tags r:id="rId10"/>
            </p:custDataLst>
          </p:nvPr>
        </p:nvSpPr>
        <p:spPr>
          <a:xfrm>
            <a:off x="1923227" y="4981990"/>
            <a:ext cx="9448800" cy="406400"/>
          </a:xfrm>
        </p:spPr>
        <p:txBody>
          <a:bodyPr>
            <a:noAutofit/>
          </a:bodyPr>
          <a:lstStyle/>
          <a:p>
            <a:r>
              <a:rPr lang="zh-CN" altLang="en-US" sz="2100" dirty="0">
                <a:latin typeface="微软雅黑" panose="020B0503020204020204" pitchFamily="34" charset="-122"/>
                <a:ea typeface="微软雅黑" panose="020B0503020204020204" pitchFamily="34" charset="-122"/>
              </a:rPr>
              <a:t>💻代码能力 (Code Capability)</a:t>
            </a:r>
          </a:p>
        </p:txBody>
      </p:sp>
      <p:sp>
        <p:nvSpPr>
          <p:cNvPr id="14" name="文本占位符 13"/>
          <p:cNvSpPr>
            <a:spLocks noGrp="1"/>
          </p:cNvSpPr>
          <p:nvPr>
            <p:ph type="body" idx="16393"/>
            <p:custDataLst>
              <p:tags r:id="rId11"/>
            </p:custDataLst>
          </p:nvPr>
        </p:nvSpPr>
        <p:spPr>
          <a:xfrm>
            <a:off x="1923227" y="5427342"/>
            <a:ext cx="4798106" cy="609600"/>
          </a:xfrm>
        </p:spPr>
        <p:txBody>
          <a:bodyPr>
            <a:noAutofit/>
          </a:bodyPr>
          <a:lstStyle/>
          <a:p>
            <a:r>
              <a:rPr lang="zh-CN" altLang="en-US" sz="1400" dirty="0">
                <a:latin typeface="微软雅黑" panose="020B0503020204020204" pitchFamily="34" charset="-122"/>
                <a:ea typeface="微软雅黑" panose="020B0503020204020204" pitchFamily="34" charset="-122"/>
              </a:rPr>
              <a:t>衡量开发者产出代码的质量、权威性及同行认可深。</a:t>
            </a:r>
            <a:r>
              <a:rPr lang="zh-CN" altLang="en-US" sz="1400" b="1" dirty="0">
                <a:latin typeface="微软雅黑" panose="020B0503020204020204" pitchFamily="34" charset="-122"/>
                <a:ea typeface="微软雅黑" panose="020B0503020204020204" pitchFamily="34" charset="-122"/>
              </a:rPr>
              <a:t>核心贡献含金量</a:t>
            </a:r>
            <a:r>
              <a:rPr lang="en-US" altLang="zh-CN" sz="1400" b="1" dirty="0">
                <a:latin typeface="微软雅黑" panose="020B0503020204020204" pitchFamily="34" charset="-122"/>
                <a:ea typeface="微软雅黑" panose="020B0503020204020204" pitchFamily="34" charset="-122"/>
              </a:rPr>
              <a:t> (100%): </a:t>
            </a:r>
            <a:r>
              <a:rPr lang="zh-CN" altLang="en-US" sz="1400" dirty="0">
                <a:latin typeface="微软雅黑" panose="020B0503020204020204" pitchFamily="34" charset="-122"/>
                <a:ea typeface="微软雅黑" panose="020B0503020204020204" pitchFamily="34" charset="-122"/>
              </a:rPr>
              <a:t>基于合并</a:t>
            </a:r>
            <a:r>
              <a:rPr lang="en-US" altLang="zh-CN" sz="1400" dirty="0">
                <a:latin typeface="微软雅黑" panose="020B0503020204020204" pitchFamily="34" charset="-122"/>
                <a:ea typeface="微软雅黑" panose="020B0503020204020204" pitchFamily="34" charset="-122"/>
              </a:rPr>
              <a:t> PR </a:t>
            </a:r>
            <a:r>
              <a:rPr lang="zh-CN" altLang="en-US" sz="1400" dirty="0">
                <a:latin typeface="微软雅黑" panose="020B0503020204020204" pitchFamily="34" charset="-122"/>
                <a:ea typeface="微软雅黑" panose="020B0503020204020204" pitchFamily="34" charset="-122"/>
              </a:rPr>
              <a:t>所属仓库的</a:t>
            </a:r>
            <a:r>
              <a:rPr lang="en-US" altLang="zh-CN" sz="1400" dirty="0">
                <a:latin typeface="微软雅黑" panose="020B0503020204020204" pitchFamily="34" charset="-122"/>
                <a:ea typeface="微软雅黑" panose="020B0503020204020204" pitchFamily="34" charset="-122"/>
              </a:rPr>
              <a:t> Stars </a:t>
            </a:r>
            <a:r>
              <a:rPr lang="zh-CN" altLang="en-US" sz="1400" dirty="0">
                <a:latin typeface="微软雅黑" panose="020B0503020204020204" pitchFamily="34" charset="-122"/>
                <a:ea typeface="微软雅黑" panose="020B0503020204020204" pitchFamily="34" charset="-122"/>
              </a:rPr>
              <a:t>权重进行对数累加评估，体现代码在高质量项目中的实战价值。</a:t>
            </a:r>
          </a:p>
        </p:txBody>
      </p:sp>
      <p:pic>
        <p:nvPicPr>
          <p:cNvPr id="47" name="图片 46" descr="post_object_image_1889197604"/>
          <p:cNvPicPr>
            <a:picLocks noChangeAspect="1"/>
          </p:cNvPicPr>
          <p:nvPr/>
        </p:nvPicPr>
        <p:blipFill>
          <a:blip r:embed="rId13"/>
          <a:srcRect l="3005" r="1717"/>
          <a:stretch>
            <a:fillRect/>
          </a:stretch>
        </p:blipFill>
        <p:spPr>
          <a:xfrm>
            <a:off x="7611440" y="1564546"/>
            <a:ext cx="3559592" cy="5007859"/>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mc:AlternateContent xmlns:mc="http://schemas.openxmlformats.org/markup-compatibility/2006" xmlns:a14="http://schemas.microsoft.com/office/drawing/2010/main">
        <mc:Choice Requires="a14">
          <p:sp>
            <p:nvSpPr>
              <p:cNvPr id="2" name="文本框 1"/>
              <p:cNvSpPr txBox="1"/>
              <p:nvPr/>
            </p:nvSpPr>
            <p:spPr>
              <a:xfrm>
                <a:off x="360908" y="2802511"/>
                <a:ext cx="7315200" cy="50419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𝑒𝑛𝑔</m:t>
                          </m:r>
                        </m:sub>
                      </m:sSub>
                      <m:r>
                        <a:rPr lang="en-US" altLang="zh-CN" sz="1600" i="1">
                          <a:latin typeface="Cambria Math" panose="02040503050406030204" charset="0"/>
                          <a:cs typeface="Cambria Math" panose="02040503050406030204" charset="0"/>
                        </a:rPr>
                        <m:t>=0.6×</m:t>
                      </m:r>
                      <m:r>
                        <a:rPr lang="en-US" altLang="zh-CN" sz="1600" i="1">
                          <a:latin typeface="Cambria Math" panose="02040503050406030204" charset="0"/>
                          <a:cs typeface="Cambria Math" panose="02040503050406030204" charset="0"/>
                        </a:rPr>
                        <m:t>𝐼𝑠𝑠𝑢𝑒</m:t>
                      </m:r>
                      <m:r>
                        <a:rPr lang="en-US" altLang="zh-CN" sz="1600" i="1">
                          <a:latin typeface="Cambria Math" panose="02040503050406030204" charset="0"/>
                          <a:cs typeface="Cambria Math" panose="02040503050406030204" charset="0"/>
                        </a:rPr>
                        <m:t>+0.4×</m:t>
                      </m:r>
                      <m:r>
                        <a:rPr lang="en-US" altLang="zh-CN" sz="1600" i="1">
                          <a:latin typeface="Cambria Math" panose="02040503050406030204" charset="0"/>
                          <a:cs typeface="Cambria Math" panose="02040503050406030204" charset="0"/>
                        </a:rPr>
                        <m:t>𝑅𝑒𝑣𝑖𝑒𝑤</m:t>
                      </m:r>
                    </m:oMath>
                  </m:oMathPara>
                </a14:m>
                <a:endParaRPr lang="zh-CN" altLang="en-US" sz="1600" kern="100" dirty="0">
                  <a:effectLst/>
                  <a:latin typeface="+mn-ea"/>
                  <a:cs typeface="江城圆体 400W" panose="020B0500000000000000"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60908" y="2802511"/>
                <a:ext cx="7315200" cy="50419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57776" y="4486690"/>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𝑑𝑖𝑣</m:t>
                          </m:r>
                        </m:sub>
                      </m:sSub>
                      <m:r>
                        <a:rPr lang="en-US" altLang="zh-CN" sz="1600" i="1">
                          <a:latin typeface="Cambria Math" panose="02040503050406030204" charset="0"/>
                          <a:cs typeface="Cambria Math" panose="02040503050406030204" charset="0"/>
                        </a:rPr>
                        <m:t>=0.6×</m:t>
                      </m:r>
                      <m:r>
                        <a:rPr lang="en-US" altLang="zh-CN" sz="1600" i="1">
                          <a:latin typeface="Cambria Math" panose="02040503050406030204" charset="0"/>
                          <a:cs typeface="Cambria Math" panose="02040503050406030204" charset="0"/>
                        </a:rPr>
                        <m:t>𝐿𝑎𝑛𝑔𝑢𝑎𝑔𝑒𝑠</m:t>
                      </m:r>
                      <m:r>
                        <a:rPr lang="en-US" altLang="zh-CN" sz="1600" i="1">
                          <a:latin typeface="Cambria Math" panose="02040503050406030204" charset="0"/>
                          <a:cs typeface="Cambria Math" panose="02040503050406030204" charset="0"/>
                        </a:rPr>
                        <m:t>+0.4×</m:t>
                      </m:r>
                      <m:r>
                        <a:rPr lang="en-US" altLang="zh-CN" sz="1600" i="1">
                          <a:latin typeface="Cambria Math" panose="02040503050406030204" charset="0"/>
                          <a:cs typeface="Cambria Math" panose="02040503050406030204" charset="0"/>
                        </a:rPr>
                        <m:t>𝑇𝑜𝑝𝑖𝑐𝑠</m:t>
                      </m:r>
                    </m:oMath>
                  </m:oMathPara>
                </a14:m>
                <a:endParaRPr lang="zh-CN" altLang="en-US" sz="1600" kern="100" dirty="0">
                  <a:effectLst/>
                  <a:latin typeface="+mn-ea"/>
                  <a:cs typeface="江城圆体 400W" panose="020B0500000000000000"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57776" y="4486690"/>
                <a:ext cx="7315200" cy="4953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96240" y="5910739"/>
                <a:ext cx="7315200" cy="61849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𝑐𝑜𝑑𝑒</m:t>
                          </m:r>
                        </m:sub>
                      </m:sSub>
                      <m:r>
                        <a:rPr lang="en-US" altLang="zh-CN" sz="1600" i="1">
                          <a:latin typeface="Cambria Math" panose="02040503050406030204" charset="0"/>
                          <a:cs typeface="Cambria Math" panose="02040503050406030204" charset="0"/>
                        </a:rPr>
                        <m:t>=</m:t>
                      </m:r>
                      <m:nary>
                        <m:naryPr>
                          <m:chr m:val="∑"/>
                          <m:limLoc m:val="undOvr"/>
                          <m:supHide m:val="on"/>
                          <m:ctrlPr>
                            <a:rPr lang="en-US" altLang="zh-CN" sz="1600" i="1">
                              <a:latin typeface="Cambria Math" panose="02040503050406030204" pitchFamily="18" charset="0"/>
                              <a:cs typeface="Cambria Math" panose="02040503050406030204" charset="0"/>
                            </a:rPr>
                          </m:ctrlPr>
                        </m:naryPr>
                        <m:sub>
                          <m:r>
                            <a:rPr lang="en-US" altLang="zh-CN" sz="1600" i="1">
                              <a:latin typeface="Cambria Math" panose="02040503050406030204" charset="0"/>
                              <a:cs typeface="Cambria Math" panose="02040503050406030204" charset="0"/>
                            </a:rPr>
                            <m:t>𝑃𝑅</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sub>
                        <m:sup/>
                        <m:e>
                          <m:func>
                            <m:funcPr>
                              <m:ctrlPr>
                                <a:rPr lang="en-US" altLang="zh-CN" sz="1600" i="1">
                                  <a:latin typeface="Cambria Math" panose="02040503050406030204" pitchFamily="18" charset="0"/>
                                  <a:cs typeface="Cambria Math" panose="02040503050406030204" charset="0"/>
                                </a:rPr>
                              </m:ctrlPr>
                            </m:funcPr>
                            <m:fName>
                              <m:r>
                                <a:rPr lang="en-US" altLang="zh-CN" sz="1600" i="1">
                                  <a:latin typeface="Cambria Math" panose="02040503050406030204" charset="0"/>
                                  <a:cs typeface="Cambria Math" panose="02040503050406030204" charset="0"/>
                                </a:rPr>
                                <m:t>𝑙𝑛</m:t>
                              </m:r>
                            </m:fName>
                            <m:e>
                              <m:r>
                                <a:rPr lang="en-US" altLang="zh-CN" sz="1600" i="1">
                                  <a:latin typeface="Cambria Math" panose="02040503050406030204" charset="0"/>
                                  <a:cs typeface="Cambria Math" panose="02040503050406030204" charset="0"/>
                                </a:rPr>
                                <m:t>(</m:t>
                              </m:r>
                            </m:e>
                          </m:func>
                        </m:e>
                      </m:nary>
                      <m:r>
                        <a:rPr lang="en-US" altLang="zh-CN" sz="1600" i="1">
                          <a:latin typeface="Cambria Math" panose="02040503050406030204" charset="0"/>
                          <a:cs typeface="Cambria Math" panose="02040503050406030204" charset="0"/>
                        </a:rPr>
                        <m:t>𝑅𝑒𝑝𝑜</m:t>
                      </m:r>
                      <m:r>
                        <a:rPr lang="en-US" altLang="zh-CN" sz="1600" i="1">
                          <a:latin typeface="Cambria Math" panose="02040503050406030204" charset="0"/>
                          <a:cs typeface="Cambria Math" panose="02040503050406030204" charset="0"/>
                        </a:rPr>
                        <m:t>+1)</m:t>
                      </m:r>
                    </m:oMath>
                  </m:oMathPara>
                </a14:m>
                <a:endParaRPr lang="zh-CN" altLang="en-US" sz="1600" kern="100" dirty="0">
                  <a:effectLst/>
                  <a:latin typeface="+mn-ea"/>
                  <a:cs typeface="江城圆体 400W" panose="020B0500000000000000"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96240" y="5910739"/>
                <a:ext cx="7315200" cy="618490"/>
              </a:xfrm>
              <a:prstGeom prst="rect">
                <a:avLst/>
              </a:prstGeom>
              <a:blipFill>
                <a:blip r:embed="rId16"/>
                <a:stretch>
                  <a:fillRect b="-48515"/>
                </a:stretch>
              </a:blipFill>
            </p:spPr>
            <p:txBody>
              <a:bodyPr/>
              <a:lstStyle/>
              <a:p>
                <a:r>
                  <a:rPr lang="zh-CN" altLang="en-US">
                    <a:noFill/>
                  </a:rPr>
                  <a:t> </a:t>
                </a:r>
              </a:p>
            </p:txBody>
          </p:sp>
        </mc:Fallback>
      </mc:AlternateContent>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1"/>
            </p:custDataLst>
          </p:nvPr>
        </p:nvSpPr>
        <p:spPr>
          <a:xfrm>
            <a:off x="119032" y="1111654"/>
            <a:ext cx="10972800" cy="609600"/>
          </a:xfrm>
        </p:spPr>
        <p:txBody>
          <a:bodyPr>
            <a:noAutofit/>
          </a:bodyPr>
          <a:lstStyle/>
          <a:p>
            <a:r>
              <a:rPr lang="zh-CN" altLang="en-US" sz="2000" dirty="0">
                <a:latin typeface="微软雅黑" panose="020B0503020204020204" pitchFamily="34" charset="-122"/>
                <a:ea typeface="微软雅黑" panose="020B0503020204020204" pitchFamily="34" charset="-122"/>
              </a:rPr>
              <a:t>技术栈分布图谱</a:t>
            </a:r>
          </a:p>
        </p:txBody>
      </p:sp>
      <p:sp>
        <p:nvSpPr>
          <p:cNvPr id="2" name="文本框 1"/>
          <p:cNvSpPr txBox="1"/>
          <p:nvPr userDrawn="1"/>
        </p:nvSpPr>
        <p:spPr>
          <a:xfrm>
            <a:off x="438081" y="1929160"/>
            <a:ext cx="5959910" cy="2061418"/>
          </a:xfrm>
          <a:prstGeom prst="rect">
            <a:avLst/>
          </a:prstGeom>
          <a:noFill/>
        </p:spPr>
        <p:txBody>
          <a:bodyPr wrap="square" rtlCol="0" anchor="t">
            <a:noAutofit/>
          </a:bodyPr>
          <a:lstStyle/>
          <a:p>
            <a:pPr marL="0" indent="0" algn="l" defTabSz="0" rtl="0" eaLnBrk="1" latinLnBrk="0" hangingPunct="1">
              <a:lnSpc>
                <a:spcPct val="140000"/>
              </a:lnSpc>
              <a:spcBef>
                <a:spcPct val="0"/>
              </a:spcBef>
              <a:spcAft>
                <a:spcPct val="0"/>
              </a:spcAft>
              <a:buNone/>
            </a:pP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通过</a:t>
            </a:r>
            <a:r>
              <a:rPr lang="en-US" altLang="zh-CN" kern="100" dirty="0">
                <a:solidFill>
                  <a:schemeClr val="tx1"/>
                </a:solidFill>
                <a:effectLst/>
                <a:latin typeface="微软雅黑" panose="020B0503020204020204" pitchFamily="34" charset="-122"/>
                <a:ea typeface="微软雅黑" panose="020B0503020204020204" pitchFamily="34" charset="-122"/>
                <a:cs typeface="江城圆体 400W" charset="0"/>
              </a:rPr>
              <a:t> </a:t>
            </a:r>
            <a:r>
              <a:rPr lang="en-US" altLang="zh-CN" b="1" kern="100" dirty="0">
                <a:solidFill>
                  <a:schemeClr val="tx1"/>
                </a:solidFill>
                <a:effectLst/>
                <a:latin typeface="微软雅黑" panose="020B0503020204020204" pitchFamily="34" charset="-122"/>
                <a:ea typeface="微软雅黑" panose="020B0503020204020204" pitchFamily="34" charset="-122"/>
                <a:cs typeface="江城圆体 400W" charset="0"/>
              </a:rPr>
              <a:t>GitHub REST API</a:t>
            </a:r>
            <a:r>
              <a:rPr lang="en-US" altLang="zh-CN" kern="100" dirty="0">
                <a:solidFill>
                  <a:schemeClr val="tx1"/>
                </a:solidFill>
                <a:effectLst/>
                <a:latin typeface="微软雅黑" panose="020B0503020204020204" pitchFamily="34" charset="-122"/>
                <a:ea typeface="微软雅黑" panose="020B0503020204020204" pitchFamily="34" charset="-122"/>
                <a:cs typeface="江城圆体 400W" charset="0"/>
              </a:rPr>
              <a:t> </a:t>
            </a: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对开发者个人拥有的全量仓库进行深度扫描，实时</a:t>
            </a:r>
            <a:r>
              <a:rPr lang="zh-CN" altLang="en-US" b="1" kern="100" dirty="0">
                <a:solidFill>
                  <a:schemeClr val="tx1"/>
                </a:solidFill>
                <a:effectLst/>
                <a:latin typeface="微软雅黑" panose="020B0503020204020204" pitchFamily="34" charset="-122"/>
                <a:ea typeface="微软雅黑" panose="020B0503020204020204" pitchFamily="34" charset="-122"/>
                <a:cs typeface="江城圆体 400W" charset="0"/>
              </a:rPr>
              <a:t>聚合海量代码提交记录</a:t>
            </a: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。系统不仅统计</a:t>
            </a:r>
            <a:r>
              <a:rPr lang="zh-CN" altLang="en-US" b="1" kern="100" dirty="0">
                <a:solidFill>
                  <a:schemeClr val="tx1"/>
                </a:solidFill>
                <a:effectLst/>
                <a:latin typeface="微软雅黑" panose="020B0503020204020204" pitchFamily="34" charset="-122"/>
                <a:ea typeface="微软雅黑" panose="020B0503020204020204" pitchFamily="34" charset="-122"/>
                <a:cs typeface="江城圆体 400W" charset="0"/>
              </a:rPr>
              <a:t>语言种类</a:t>
            </a: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，更采用</a:t>
            </a:r>
            <a:r>
              <a:rPr lang="zh-CN" altLang="en-US" b="1" kern="100" dirty="0">
                <a:solidFill>
                  <a:schemeClr val="tx1"/>
                </a:solidFill>
                <a:effectLst/>
                <a:latin typeface="微软雅黑" panose="020B0503020204020204" pitchFamily="34" charset="-122"/>
                <a:ea typeface="微软雅黑" panose="020B0503020204020204" pitchFamily="34" charset="-122"/>
                <a:cs typeface="江城圆体 400W" charset="0"/>
              </a:rPr>
              <a:t>字节数加权汇总算法</a:t>
            </a: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，精准还原开发者的</a:t>
            </a:r>
            <a:r>
              <a:rPr lang="zh-CN" altLang="en-US" b="1" kern="100" dirty="0">
                <a:solidFill>
                  <a:schemeClr val="tx1"/>
                </a:solidFill>
                <a:effectLst/>
                <a:latin typeface="微软雅黑" panose="020B0503020204020204" pitchFamily="34" charset="-122"/>
                <a:ea typeface="微软雅黑" panose="020B0503020204020204" pitchFamily="34" charset="-122"/>
                <a:cs typeface="江城圆体 400W" charset="0"/>
              </a:rPr>
              <a:t>核心技术基因</a:t>
            </a:r>
            <a:r>
              <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rPr>
              <a:t>，而非仅仅停留在表层的项目计数。</a:t>
            </a:r>
          </a:p>
          <a:p>
            <a:pPr marL="0" indent="0" algn="l" defTabSz="0" rtl="0" eaLnBrk="1" latinLnBrk="0" hangingPunct="1">
              <a:lnSpc>
                <a:spcPct val="140000"/>
              </a:lnSpc>
              <a:spcBef>
                <a:spcPct val="0"/>
              </a:spcBef>
              <a:spcAft>
                <a:spcPct val="0"/>
              </a:spcAft>
              <a:buNone/>
            </a:pPr>
            <a:endParaRPr lang="en-US" altLang="zh-CN" kern="100" dirty="0">
              <a:solidFill>
                <a:schemeClr val="tx1"/>
              </a:solidFill>
              <a:effectLst/>
              <a:latin typeface="微软雅黑" panose="020B0503020204020204" pitchFamily="34" charset="-122"/>
              <a:ea typeface="微软雅黑" panose="020B0503020204020204" pitchFamily="34" charset="-122"/>
              <a:cs typeface="江城圆体 400W" charset="0"/>
            </a:endParaRPr>
          </a:p>
          <a:p>
            <a:pPr marL="0" indent="0" algn="l" defTabSz="0" rtl="0" eaLnBrk="1" latinLnBrk="0" hangingPunct="1">
              <a:lnSpc>
                <a:spcPct val="140000"/>
              </a:lnSpc>
              <a:spcBef>
                <a:spcPct val="0"/>
              </a:spcBef>
              <a:spcAft>
                <a:spcPct val="0"/>
              </a:spcAft>
              <a:buNone/>
            </a:pPr>
            <a:endParaRPr lang="en-US" altLang="zh-CN" kern="100" dirty="0">
              <a:solidFill>
                <a:schemeClr val="tx1"/>
              </a:solidFill>
              <a:effectLst/>
              <a:latin typeface="微软雅黑" panose="020B0503020204020204" pitchFamily="34" charset="-122"/>
              <a:ea typeface="微软雅黑" panose="020B0503020204020204" pitchFamily="34" charset="-122"/>
              <a:cs typeface="江城圆体 400W" charset="0"/>
            </a:endParaRPr>
          </a:p>
          <a:p>
            <a:endParaRPr lang="zh-CN" altLang="en-US" kern="100" dirty="0">
              <a:solidFill>
                <a:schemeClr val="tx1"/>
              </a:solidFill>
              <a:effectLst/>
              <a:latin typeface="微软雅黑" panose="020B0503020204020204" pitchFamily="34" charset="-122"/>
              <a:ea typeface="微软雅黑" panose="020B0503020204020204" pitchFamily="34" charset="-122"/>
              <a:cs typeface="江城圆体 400W" charset="0"/>
            </a:endParaRPr>
          </a:p>
        </p:txBody>
      </p:sp>
      <p:sp>
        <p:nvSpPr>
          <p:cNvPr id="3" name="文本框 2"/>
          <p:cNvSpPr txBox="1"/>
          <p:nvPr userDrawn="1"/>
        </p:nvSpPr>
        <p:spPr>
          <a:xfrm>
            <a:off x="438081" y="3990577"/>
            <a:ext cx="5959910" cy="1997105"/>
          </a:xfrm>
          <a:prstGeom prst="rect">
            <a:avLst/>
          </a:prstGeom>
          <a:noFill/>
        </p:spPr>
        <p:txBody>
          <a:bodyPr wrap="square" rtlCol="0">
            <a:noAutofit/>
          </a:bodyPr>
          <a:lstStyle/>
          <a:p>
            <a:pPr algn="l">
              <a:lnSpc>
                <a:spcPct val="140000"/>
              </a:lnSpc>
            </a:pP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如图所示，该开发者的技术图谱呈现出鲜明的</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en-US" altLang="zh-CN" b="1" kern="100" dirty="0">
                <a:effectLst/>
                <a:latin typeface="微软雅黑" panose="020B0503020204020204" pitchFamily="34" charset="-122"/>
                <a:ea typeface="微软雅黑" panose="020B0503020204020204" pitchFamily="34" charset="-122"/>
                <a:cs typeface="江城圆体 400W" panose="020B0500000000000000" pitchFamily="34" charset="-122"/>
              </a:rPr>
              <a:t>Java </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核心支撑</a:t>
            </a:r>
            <a:r>
              <a:rPr lang="en-US" altLang="zh-CN" b="1" kern="100" dirty="0">
                <a:effectLst/>
                <a:latin typeface="微软雅黑" panose="020B0503020204020204" pitchFamily="34" charset="-122"/>
                <a:ea typeface="微软雅黑" panose="020B0503020204020204" pitchFamily="34" charset="-122"/>
                <a:cs typeface="江城圆体 400W" panose="020B0500000000000000" pitchFamily="34" charset="-122"/>
              </a:rPr>
              <a:t> + Web </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前端延伸</a:t>
            </a:r>
            <a:r>
              <a:rPr lang="en-US" altLang="zh-CN"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的稳健架构。这不仅映射出其在</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大型后端工程化</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深厚积淀（</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Java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占比显著），同时也展现了其具备利用</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HTML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和</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JavaScript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构建</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交互界面的能力</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p:txBody>
      </p:sp>
      <p:pic>
        <p:nvPicPr>
          <p:cNvPr id="6" name="图片 5" descr="图表, 饼图&#10;&#10;AI 生成的内容可能不正确。">
            <a:extLst>
              <a:ext uri="{FF2B5EF4-FFF2-40B4-BE49-F238E27FC236}">
                <a16:creationId xmlns:a16="http://schemas.microsoft.com/office/drawing/2014/main" id="{1988C651-A03A-3778-4057-F5223BBD1C7A}"/>
              </a:ext>
            </a:extLst>
          </p:cNvPr>
          <p:cNvPicPr>
            <a:picLocks noChangeAspect="1"/>
          </p:cNvPicPr>
          <p:nvPr/>
        </p:nvPicPr>
        <p:blipFill>
          <a:blip r:embed="rId3"/>
          <a:stretch>
            <a:fillRect/>
          </a:stretch>
        </p:blipFill>
        <p:spPr>
          <a:xfrm>
            <a:off x="7399294" y="1531091"/>
            <a:ext cx="3590938" cy="49189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1"/>
            </p:custDataLst>
          </p:nvPr>
        </p:nvSpPr>
        <p:spPr>
          <a:xfrm>
            <a:off x="94729" y="1113209"/>
            <a:ext cx="10972800" cy="609600"/>
          </a:xfrm>
        </p:spPr>
        <p:txBody>
          <a:bodyPr>
            <a:noAutofit/>
          </a:bodyPr>
          <a:lstStyle/>
          <a:p>
            <a:r>
              <a:rPr lang="en-US" altLang="zh-CN" sz="2000" dirty="0" err="1">
                <a:latin typeface="微软雅黑" panose="020B0503020204020204" pitchFamily="34" charset="-122"/>
                <a:ea typeface="微软雅黑" panose="020B0503020204020204" pitchFamily="34" charset="-122"/>
              </a:rPr>
              <a:t>OpenRank</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生态影响力演进分析</a:t>
            </a:r>
          </a:p>
        </p:txBody>
      </p:sp>
      <p:pic>
        <p:nvPicPr>
          <p:cNvPr id="2" name="图片 1" descr="post_object_image_3937729759"/>
          <p:cNvPicPr>
            <a:picLocks noChangeAspect="1"/>
          </p:cNvPicPr>
          <p:nvPr/>
        </p:nvPicPr>
        <p:blipFill>
          <a:blip r:embed="rId3"/>
          <a:stretch>
            <a:fillRect/>
          </a:stretch>
        </p:blipFill>
        <p:spPr>
          <a:xfrm>
            <a:off x="7830921" y="1722809"/>
            <a:ext cx="3700007" cy="4831098"/>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sp>
        <p:nvSpPr>
          <p:cNvPr id="3" name="文本框 2"/>
          <p:cNvSpPr txBox="1"/>
          <p:nvPr/>
        </p:nvSpPr>
        <p:spPr>
          <a:xfrm>
            <a:off x="378674" y="1722809"/>
            <a:ext cx="6711987" cy="5135191"/>
          </a:xfrm>
          <a:prstGeom prst="rect">
            <a:avLst/>
          </a:prstGeom>
          <a:noFill/>
        </p:spPr>
        <p:txBody>
          <a:bodyPr wrap="square" rtlCol="0" anchor="t">
            <a:noAutofit/>
          </a:bodyPr>
          <a:lstStyle/>
          <a:p>
            <a:pPr algn="l">
              <a:lnSpc>
                <a:spcPct val="140000"/>
              </a:lnSpc>
            </a:pP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1. </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生态坐标精准定位</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p>
          <a:p>
            <a:pPr algn="l">
              <a:lnSpc>
                <a:spcPct val="140000"/>
              </a:lnSpc>
            </a:pP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OpenRank </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指数</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核心基于</a:t>
            </a:r>
            <a:r>
              <a:rPr lang="en-US" altLang="zh-CN"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PageRank </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算法</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，通过对全球开源协作网络进行图计算，动态量化开发者在复杂关系网中的权威权重。它实现了</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从单一的</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统计数字</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向</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网络节点价值</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的跨越</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，精准反映了</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开发者在开源生态中的真实地位</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a:p>
            <a:pPr algn="l">
              <a:lnSpc>
                <a:spcPct val="140000"/>
              </a:lnSpc>
            </a:pPr>
            <a:endParaRPr lang="en-US" altLang="zh-CN" sz="14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algn="l">
              <a:lnSpc>
                <a:spcPct val="140000"/>
              </a:lnSpc>
            </a:pP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2. </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全景成长曲线洞察</a:t>
            </a:r>
            <a:r>
              <a:rPr lang="en-US" altLang="zh-CN" b="1"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p>
          <a:p>
            <a:pPr algn="l">
              <a:lnSpc>
                <a:spcPct val="140000"/>
              </a:lnSpc>
            </a:pP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折线图刻画了开发者影响力的持续渗透与技术复利的累积。曲线中的每一个</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显著波峰</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，通常精准对应着</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核心功能模块的合入、重大架构决策的参与或是在高权重项目中的深度协作里程碑</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a:p>
            <a:pPr algn="l">
              <a:lnSpc>
                <a:spcPct val="140000"/>
              </a:lnSpc>
            </a:pPr>
            <a:endParaRPr lang="en-US" altLang="zh-CN" sz="14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algn="l">
              <a:lnSpc>
                <a:spcPct val="140000"/>
              </a:lnSpc>
            </a:pP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3. </a:t>
            </a: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长期技术韧性评估</a:t>
            </a:r>
            <a:endParaRPr lang="en-US" altLang="zh-CN" b="1"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algn="l">
              <a:lnSpc>
                <a:spcPct val="140000"/>
              </a:lnSpc>
            </a:pP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通过对长周期时间序列的深度分析，</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OpenRank </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能够有效过滤短期、突击式的</a:t>
            </a:r>
            <a:r>
              <a:rPr lang="en-US" altLang="zh-CN"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虚荣贡献</a:t>
            </a:r>
            <a:r>
              <a:rPr lang="en-US" altLang="zh-CN"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。我们以此锁定那些在波动中保持稳定输出、具备</a:t>
            </a:r>
            <a:r>
              <a:rPr lang="zh-CN" altLang="en-US" sz="1400" b="1" kern="100" dirty="0">
                <a:effectLst/>
                <a:latin typeface="微软雅黑" panose="020B0503020204020204" pitchFamily="34" charset="-122"/>
                <a:ea typeface="微软雅黑" panose="020B0503020204020204" pitchFamily="34" charset="-122"/>
                <a:cs typeface="江城圆体 400W" panose="020B0500000000000000" pitchFamily="34" charset="-122"/>
              </a:rPr>
              <a:t>开源长期主义信仰与技术韧性的核心人才</a:t>
            </a:r>
            <a:r>
              <a:rPr lang="zh-CN" altLang="en-US" sz="14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1"/>
            </p:custDataLst>
          </p:nvPr>
        </p:nvSpPr>
        <p:spPr>
          <a:xfrm>
            <a:off x="112673" y="1056254"/>
            <a:ext cx="10972800" cy="609600"/>
          </a:xfrm>
        </p:spPr>
        <p:txBody>
          <a:bodyPr>
            <a:no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代表仓库洞察与分析</a:t>
            </a:r>
          </a:p>
        </p:txBody>
      </p:sp>
      <p:pic>
        <p:nvPicPr>
          <p:cNvPr id="10" name="图片 9" descr="图形用户界面, 应用程序&#10;&#10;AI 生成的内容可能不正确。">
            <a:extLst>
              <a:ext uri="{FF2B5EF4-FFF2-40B4-BE49-F238E27FC236}">
                <a16:creationId xmlns:a16="http://schemas.microsoft.com/office/drawing/2014/main" id="{C77E36DC-05FA-FCC9-DAEA-545741941DE3}"/>
              </a:ext>
            </a:extLst>
          </p:cNvPr>
          <p:cNvPicPr>
            <a:picLocks noChangeAspect="1"/>
          </p:cNvPicPr>
          <p:nvPr/>
        </p:nvPicPr>
        <p:blipFill>
          <a:blip r:embed="rId4"/>
          <a:stretch>
            <a:fillRect/>
          </a:stretch>
        </p:blipFill>
        <p:spPr>
          <a:xfrm>
            <a:off x="414429" y="1620847"/>
            <a:ext cx="6177432" cy="1602819"/>
          </a:xfrm>
          <a:prstGeom prst="rect">
            <a:avLst/>
          </a:prstGeom>
          <a:effectLst>
            <a:outerShdw blurRad="50800" dist="38100" dir="5400000" algn="t" rotWithShape="0">
              <a:prstClr val="black">
                <a:alpha val="40000"/>
              </a:prstClr>
            </a:outerShdw>
          </a:effectLst>
        </p:spPr>
      </p:pic>
      <p:sp>
        <p:nvSpPr>
          <p:cNvPr id="11" name="箭头: 右 10">
            <a:extLst>
              <a:ext uri="{FF2B5EF4-FFF2-40B4-BE49-F238E27FC236}">
                <a16:creationId xmlns:a16="http://schemas.microsoft.com/office/drawing/2014/main" id="{84A719FC-158F-B691-27BA-861A6752535D}"/>
              </a:ext>
            </a:extLst>
          </p:cNvPr>
          <p:cNvSpPr/>
          <p:nvPr/>
        </p:nvSpPr>
        <p:spPr>
          <a:xfrm>
            <a:off x="6975037" y="2053591"/>
            <a:ext cx="1166948" cy="618301"/>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文本&#10;&#10;AI 生成的内容可能不正确。">
            <a:extLst>
              <a:ext uri="{FF2B5EF4-FFF2-40B4-BE49-F238E27FC236}">
                <a16:creationId xmlns:a16="http://schemas.microsoft.com/office/drawing/2014/main" id="{9D52EB36-6DBA-EB4A-0CD1-779992F55E2F}"/>
              </a:ext>
            </a:extLst>
          </p:cNvPr>
          <p:cNvPicPr>
            <a:picLocks noChangeAspect="1"/>
          </p:cNvPicPr>
          <p:nvPr/>
        </p:nvPicPr>
        <p:blipFill>
          <a:blip r:embed="rId5"/>
          <a:stretch>
            <a:fillRect/>
          </a:stretch>
        </p:blipFill>
        <p:spPr>
          <a:xfrm>
            <a:off x="8357841" y="1317597"/>
            <a:ext cx="3227407" cy="2395108"/>
          </a:xfrm>
          <a:prstGeom prst="rect">
            <a:avLst/>
          </a:prstGeom>
          <a:ln>
            <a:solidFill>
              <a:schemeClr val="bg2"/>
            </a:solidFill>
          </a:ln>
          <a:effectLst>
            <a:outerShdw blurRad="50800" dist="38100" dir="5400000" algn="t" rotWithShape="0">
              <a:prstClr val="black">
                <a:alpha val="40000"/>
              </a:prstClr>
            </a:outerShdw>
          </a:effectLst>
        </p:spPr>
      </p:pic>
      <p:sp>
        <p:nvSpPr>
          <p:cNvPr id="19" name="文本框 18">
            <a:extLst>
              <a:ext uri="{FF2B5EF4-FFF2-40B4-BE49-F238E27FC236}">
                <a16:creationId xmlns:a16="http://schemas.microsoft.com/office/drawing/2014/main" id="{F9E92013-A7A3-FEE7-C648-B1D7A2796662}"/>
              </a:ext>
            </a:extLst>
          </p:cNvPr>
          <p:cNvSpPr txBox="1"/>
          <p:nvPr/>
        </p:nvSpPr>
        <p:spPr>
          <a:xfrm>
            <a:off x="222389" y="3740101"/>
            <a:ext cx="11507078" cy="3416320"/>
          </a:xfrm>
          <a:prstGeom prst="rect">
            <a:avLst/>
          </a:prstGeom>
          <a:noFill/>
        </p:spPr>
        <p:txBody>
          <a:bodyPr wrap="square">
            <a:spAutoFit/>
          </a:bodyPr>
          <a:lstStyle/>
          <a:p>
            <a:pPr>
              <a:buNone/>
            </a:pPr>
            <a:endParaRPr lang="zh-CN" altLang="en-US"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上下文全量聚合</a:t>
            </a:r>
            <a:r>
              <a:rPr lang="zh-CN" altLang="en-US" sz="1600" dirty="0">
                <a:latin typeface="微软雅黑" panose="020B0503020204020204" pitchFamily="34" charset="-122"/>
                <a:ea typeface="微软雅黑" panose="020B0503020204020204" pitchFamily="34" charset="-122"/>
              </a:rPr>
              <a:t>：系统自动拉取目标仓库的 </a:t>
            </a:r>
            <a:r>
              <a:rPr lang="en-US" altLang="zh-CN" sz="1600" dirty="0" err="1">
                <a:latin typeface="微软雅黑" panose="020B0503020204020204" pitchFamily="34" charset="-122"/>
                <a:ea typeface="微软雅黑" panose="020B0503020204020204" pitchFamily="34" charset="-122"/>
              </a:rPr>
              <a:t>README.md</a:t>
            </a:r>
            <a:r>
              <a:rPr lang="zh-CN" altLang="en-US" sz="1600" dirty="0">
                <a:latin typeface="微软雅黑" panose="020B0503020204020204" pitchFamily="34" charset="-122"/>
                <a:ea typeface="微软雅黑" panose="020B0503020204020204" pitchFamily="34" charset="-122"/>
              </a:rPr>
              <a:t>、项目描述（</a:t>
            </a:r>
            <a:r>
              <a:rPr lang="en-US" altLang="zh-CN" sz="1600" dirty="0">
                <a:latin typeface="微软雅黑" panose="020B0503020204020204" pitchFamily="34" charset="-122"/>
                <a:ea typeface="微软雅黑" panose="020B0503020204020204" pitchFamily="34" charset="-122"/>
              </a:rPr>
              <a:t>Description</a:t>
            </a:r>
            <a:r>
              <a:rPr lang="zh-CN" altLang="en-US" sz="1600" dirty="0">
                <a:latin typeface="微软雅黑" panose="020B0503020204020204" pitchFamily="34" charset="-122"/>
                <a:ea typeface="微软雅黑" panose="020B0503020204020204" pitchFamily="34" charset="-122"/>
              </a:rPr>
              <a:t>）及主题标签（</a:t>
            </a:r>
            <a:r>
              <a:rPr lang="en-US" altLang="zh-CN" sz="1600" dirty="0">
                <a:latin typeface="微软雅黑" panose="020B0503020204020204" pitchFamily="34" charset="-122"/>
                <a:ea typeface="微软雅黑" panose="020B0503020204020204" pitchFamily="34" charset="-122"/>
              </a:rPr>
              <a:t>Topics</a:t>
            </a:r>
            <a:r>
              <a:rPr lang="zh-CN" altLang="en-US" sz="1600" dirty="0">
                <a:latin typeface="微软雅黑" panose="020B0503020204020204" pitchFamily="34" charset="-122"/>
                <a:ea typeface="微软雅黑" panose="020B0503020204020204" pitchFamily="34" charset="-122"/>
              </a:rPr>
              <a:t>）等核心信息。</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a:latin typeface="微软雅黑" panose="020B0503020204020204" pitchFamily="34" charset="-122"/>
                <a:ea typeface="微软雅黑" panose="020B0503020204020204" pitchFamily="34" charset="-122"/>
              </a:rPr>
              <a:t>LLM </a:t>
            </a:r>
            <a:r>
              <a:rPr lang="zh-CN" altLang="en-US" sz="1600" b="1" dirty="0">
                <a:latin typeface="微软雅黑" panose="020B0503020204020204" pitchFamily="34" charset="-122"/>
                <a:ea typeface="微软雅黑" panose="020B0503020204020204" pitchFamily="34" charset="-122"/>
              </a:rPr>
              <a:t>实时深度总结</a:t>
            </a:r>
            <a:r>
              <a:rPr lang="zh-CN" altLang="en-US" sz="1600" dirty="0">
                <a:latin typeface="微软雅黑" panose="020B0503020204020204" pitchFamily="34" charset="-122"/>
                <a:ea typeface="微软雅黑" panose="020B0503020204020204" pitchFamily="34" charset="-122"/>
              </a:rPr>
              <a:t>：利用大模型对复杂的仓库架构进行分析，自动生成简洁的项目说明并提炼核心技术点。</a:t>
            </a:r>
          </a:p>
          <a:p>
            <a:pPr>
              <a:buNone/>
            </a:pPr>
            <a:endParaRPr lang="en-US" altLang="zh-CN" b="1" dirty="0">
              <a:latin typeface="微软雅黑" panose="020B0503020204020204" pitchFamily="34" charset="-122"/>
              <a:ea typeface="微软雅黑" panose="020B0503020204020204" pitchFamily="34" charset="-122"/>
            </a:endParaRPr>
          </a:p>
          <a:p>
            <a:pPr>
              <a:buNone/>
            </a:pPr>
            <a:r>
              <a:rPr lang="zh-CN" altLang="en-US" b="1" dirty="0">
                <a:latin typeface="微软雅黑" panose="020B0503020204020204" pitchFamily="34" charset="-122"/>
                <a:ea typeface="微软雅黑" panose="020B0503020204020204" pitchFamily="34" charset="-122"/>
              </a:rPr>
              <a:t>告别文档迷雾 </a:t>
            </a:r>
            <a:r>
              <a:rPr lang="en-US" altLang="zh-CN" b="1" dirty="0">
                <a:latin typeface="微软雅黑" panose="020B0503020204020204" pitchFamily="34" charset="-122"/>
                <a:ea typeface="微软雅黑" panose="020B0503020204020204" pitchFamily="34" charset="-122"/>
              </a:rPr>
              <a:t>(Bye-bye, Document Overload)</a:t>
            </a:r>
          </a:p>
          <a:p>
            <a:pPr>
              <a:buNone/>
            </a:pP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以前</a:t>
            </a:r>
            <a:r>
              <a:rPr lang="zh-CN" altLang="en-US" sz="1600" dirty="0">
                <a:latin typeface="微软雅黑" panose="020B0503020204020204" pitchFamily="34" charset="-122"/>
                <a:ea typeface="微软雅黑" panose="020B0503020204020204" pitchFamily="34" charset="-122"/>
              </a:rPr>
              <a:t>：面对开发者主页上数十个仓库，你必须逐个点开、阅读满屏的英文 </a:t>
            </a:r>
            <a:r>
              <a:rPr lang="en-US" altLang="zh-CN" sz="1600" dirty="0">
                <a:latin typeface="微软雅黑" panose="020B0503020204020204" pitchFamily="34" charset="-122"/>
                <a:ea typeface="微软雅黑" panose="020B0503020204020204" pitchFamily="34" charset="-122"/>
              </a:rPr>
              <a:t>README</a:t>
            </a:r>
            <a:r>
              <a:rPr lang="zh-CN" altLang="en-US" sz="1600" dirty="0">
                <a:latin typeface="微软雅黑" panose="020B0503020204020204" pitchFamily="34" charset="-122"/>
                <a:ea typeface="微软雅黑" panose="020B0503020204020204" pitchFamily="34" charset="-122"/>
              </a:rPr>
              <a:t>，才能勉强判断其实战能力，极度耗时且难以抓准重点。</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b="1" dirty="0" err="1">
                <a:latin typeface="微软雅黑" panose="020B0503020204020204" pitchFamily="34" charset="-122"/>
                <a:ea typeface="微软雅黑" panose="020B0503020204020204" pitchFamily="34" charset="-122"/>
              </a:rPr>
              <a:t>OpenScout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AI </a:t>
            </a:r>
            <a:r>
              <a:rPr lang="zh-CN" altLang="en-US" sz="1600" dirty="0">
                <a:latin typeface="微软雅黑" panose="020B0503020204020204" pitchFamily="34" charset="-122"/>
                <a:ea typeface="微软雅黑" panose="020B0503020204020204" pitchFamily="34" charset="-122"/>
              </a:rPr>
              <a:t>充当技术领航员，一键生成仓库的“专家级速读报告”。即使是复杂的分布式架构，也能在几秒内告诉你它的技术基因与实战价值。</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A5B877A-155B-708C-A7D1-17A81C316488}"/>
              </a:ext>
            </a:extLst>
          </p:cNvPr>
          <p:cNvSpPr txBox="1"/>
          <p:nvPr/>
        </p:nvSpPr>
        <p:spPr>
          <a:xfrm>
            <a:off x="112673" y="3389540"/>
            <a:ext cx="7990113" cy="646331"/>
          </a:xfrm>
          <a:prstGeom prst="rect">
            <a:avLst/>
          </a:prstGeom>
          <a:noFill/>
        </p:spPr>
        <p:txBody>
          <a:bodyPr wrap="square">
            <a:spAutoFit/>
          </a:bodyPr>
          <a:lstStyle/>
          <a:p>
            <a:pPr>
              <a:buNone/>
            </a:pPr>
            <a:r>
              <a:rPr lang="en-US" altLang="zh-CN" b="1" dirty="0" err="1">
                <a:latin typeface="微软雅黑" panose="020B0503020204020204" pitchFamily="34" charset="-122"/>
                <a:ea typeface="微软雅黑" panose="020B0503020204020204" pitchFamily="34" charset="-122"/>
              </a:rPr>
              <a:t>OpenScout</a:t>
            </a: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通过集成大语言模型（</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），将开发者名下海量的、非结构化的仓库文档转化为高度精炼的技术摘要，实现对项目含金量的判定。</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11705DF9-E79D-46B6-F378-93B64FA072F7}"/>
              </a:ext>
            </a:extLst>
          </p:cNvPr>
          <p:cNvSpPr/>
          <p:nvPr/>
        </p:nvSpPr>
        <p:spPr>
          <a:xfrm>
            <a:off x="7560876" y="2411808"/>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副标题 1"/>
          <p:cNvSpPr>
            <a:spLocks noGrp="1"/>
          </p:cNvSpPr>
          <p:nvPr>
            <p:ph type="subTitle" idx="16386"/>
            <p:custDataLst>
              <p:tags r:id="rId2"/>
            </p:custDataLst>
          </p:nvPr>
        </p:nvSpPr>
        <p:spPr>
          <a:xfrm>
            <a:off x="456737" y="2728586"/>
            <a:ext cx="2363258" cy="457200"/>
          </a:xfrm>
        </p:spPr>
        <p:txBody>
          <a:bodyPr>
            <a:noAutofit/>
          </a:bodyPr>
          <a:lstStyle/>
          <a:p>
            <a:r>
              <a:rPr lang="zh-CN" altLang="en-US" sz="2800" dirty="0">
                <a:solidFill>
                  <a:schemeClr val="bg1"/>
                </a:solidFill>
                <a:latin typeface="微软雅黑" panose="020B0503020204020204" pitchFamily="34" charset="-122"/>
                <a:ea typeface="微软雅黑" panose="020B0503020204020204" pitchFamily="34" charset="-122"/>
              </a:rPr>
              <a:t>CONTENTS</a:t>
            </a:r>
          </a:p>
        </p:txBody>
      </p:sp>
      <p:sp>
        <p:nvSpPr>
          <p:cNvPr id="3" name="标题 2"/>
          <p:cNvSpPr>
            <a:spLocks noGrp="1"/>
          </p:cNvSpPr>
          <p:nvPr>
            <p:ph type="ctrTitle" idx="16385"/>
            <p:custDataLst>
              <p:tags r:id="rId3"/>
            </p:custDataLst>
          </p:nvPr>
        </p:nvSpPr>
        <p:spPr>
          <a:xfrm>
            <a:off x="361322" y="3185786"/>
            <a:ext cx="2364317" cy="762000"/>
          </a:xfrm>
        </p:spPr>
        <p:txBody>
          <a:bodyPr>
            <a:noAutofit/>
          </a:bodyPr>
          <a:lstStyle/>
          <a:p>
            <a:r>
              <a:rPr lang="zh-CN" altLang="en-US" sz="5400" dirty="0">
                <a:solidFill>
                  <a:schemeClr val="bg1"/>
                </a:solidFill>
                <a:latin typeface="微软雅黑" panose="020B0503020204020204" pitchFamily="34" charset="-122"/>
                <a:ea typeface="微软雅黑" panose="020B0503020204020204" pitchFamily="34" charset="-122"/>
              </a:rPr>
              <a:t>目录</a:t>
            </a:r>
          </a:p>
        </p:txBody>
      </p:sp>
      <p:sp>
        <p:nvSpPr>
          <p:cNvPr id="7" name="文本占位符 6"/>
          <p:cNvSpPr>
            <a:spLocks noGrp="1"/>
          </p:cNvSpPr>
          <p:nvPr>
            <p:ph type="body" idx="16390"/>
            <p:custDataLst>
              <p:tags r:id="rId4"/>
            </p:custDataLst>
          </p:nvPr>
        </p:nvSpPr>
        <p:spPr>
          <a:xfrm>
            <a:off x="7739913" y="2540079"/>
            <a:ext cx="603162" cy="711200"/>
          </a:xfrm>
        </p:spPr>
        <p:txBody>
          <a:bodyPr/>
          <a:lstStyle/>
          <a:p>
            <a:r>
              <a:rPr lang="en-US" altLang="en-US" dirty="0">
                <a:latin typeface="微软雅黑" panose="020B0503020204020204" pitchFamily="34" charset="-122"/>
                <a:ea typeface="微软雅黑" panose="020B0503020204020204" pitchFamily="34" charset="-122"/>
              </a:rPr>
              <a:t>02</a:t>
            </a:r>
          </a:p>
        </p:txBody>
      </p:sp>
      <p:sp>
        <p:nvSpPr>
          <p:cNvPr id="8" name="装饰  3"/>
          <p:cNvSpPr>
            <a:spLocks noGrp="1"/>
          </p:cNvSpPr>
          <p:nvPr>
            <p:ph type="body" idx="16400"/>
            <p:custDataLst>
              <p:tags r:id="rId5"/>
            </p:custDataLst>
          </p:nvPr>
        </p:nvSpPr>
        <p:spPr>
          <a:xfrm>
            <a:off x="8506739" y="2416317"/>
            <a:ext cx="66395" cy="923878"/>
          </a:xfrm>
        </p:spPr>
        <p:txBody>
          <a:bodyPr/>
          <a:lstStyle/>
          <a:p>
            <a:r>
              <a:rPr lang="zh-CN" altLang="en-US" dirty="0"/>
              <a:t> </a:t>
            </a:r>
          </a:p>
        </p:txBody>
      </p:sp>
      <p:sp>
        <p:nvSpPr>
          <p:cNvPr id="9" name="文本占位符 8"/>
          <p:cNvSpPr>
            <a:spLocks noGrp="1"/>
          </p:cNvSpPr>
          <p:nvPr>
            <p:ph type="body" idx="16389"/>
            <p:custDataLst>
              <p:tags r:id="rId6"/>
            </p:custDataLst>
          </p:nvPr>
        </p:nvSpPr>
        <p:spPr>
          <a:xfrm>
            <a:off x="8883086" y="2425795"/>
            <a:ext cx="2324100" cy="914400"/>
          </a:xfrm>
        </p:spPr>
        <p:txBody>
          <a:bodyPr>
            <a:normAutofit/>
          </a:bodyP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rPr>
              <a:t>项目</a:t>
            </a:r>
            <a:r>
              <a:rPr lang="zh-CN" altLang="en-US"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概述</a:t>
            </a:r>
            <a:endParaRPr lang="zh-CN" altLang="en-US"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2" name="圆角矩形 3">
            <a:extLst>
              <a:ext uri="{FF2B5EF4-FFF2-40B4-BE49-F238E27FC236}">
                <a16:creationId xmlns:a16="http://schemas.microsoft.com/office/drawing/2014/main" id="{85B6909D-BDD3-1870-4273-3EF8A6A2E342}"/>
              </a:ext>
            </a:extLst>
          </p:cNvPr>
          <p:cNvSpPr/>
          <p:nvPr/>
        </p:nvSpPr>
        <p:spPr>
          <a:xfrm>
            <a:off x="3225407" y="2411808"/>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占位符 6">
            <a:extLst>
              <a:ext uri="{FF2B5EF4-FFF2-40B4-BE49-F238E27FC236}">
                <a16:creationId xmlns:a16="http://schemas.microsoft.com/office/drawing/2014/main" id="{6E2D789B-AB74-75CC-517E-AA4823D0F944}"/>
              </a:ext>
            </a:extLst>
          </p:cNvPr>
          <p:cNvSpPr txBox="1">
            <a:spLocks/>
          </p:cNvSpPr>
          <p:nvPr>
            <p:custDataLst>
              <p:tags r:id="rId7"/>
            </p:custDataLst>
          </p:nvPr>
        </p:nvSpPr>
        <p:spPr>
          <a:xfrm>
            <a:off x="3390303" y="2540079"/>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1</a:t>
            </a:r>
            <a:endParaRPr lang="en-US" altLang="en-US" dirty="0">
              <a:latin typeface="微软雅黑" panose="020B0503020204020204" pitchFamily="34" charset="-122"/>
              <a:ea typeface="微软雅黑" panose="020B0503020204020204" pitchFamily="34" charset="-122"/>
            </a:endParaRPr>
          </a:p>
        </p:txBody>
      </p:sp>
      <p:sp>
        <p:nvSpPr>
          <p:cNvPr id="24" name="装饰  3">
            <a:extLst>
              <a:ext uri="{FF2B5EF4-FFF2-40B4-BE49-F238E27FC236}">
                <a16:creationId xmlns:a16="http://schemas.microsoft.com/office/drawing/2014/main" id="{17398743-7F24-163F-A18F-6F0F3A077006}"/>
              </a:ext>
            </a:extLst>
          </p:cNvPr>
          <p:cNvSpPr txBox="1">
            <a:spLocks/>
          </p:cNvSpPr>
          <p:nvPr>
            <p:custDataLst>
              <p:tags r:id="rId8"/>
            </p:custDataLst>
          </p:nvPr>
        </p:nvSpPr>
        <p:spPr>
          <a:xfrm>
            <a:off x="4157129" y="2416317"/>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25" name="文本占位符 8">
            <a:extLst>
              <a:ext uri="{FF2B5EF4-FFF2-40B4-BE49-F238E27FC236}">
                <a16:creationId xmlns:a16="http://schemas.microsoft.com/office/drawing/2014/main" id="{68732A53-3CF7-4D67-E859-AC57E19DB277}"/>
              </a:ext>
            </a:extLst>
          </p:cNvPr>
          <p:cNvSpPr txBox="1">
            <a:spLocks/>
          </p:cNvSpPr>
          <p:nvPr>
            <p:custDataLst>
              <p:tags r:id="rId9"/>
            </p:custDataLst>
          </p:nvPr>
        </p:nvSpPr>
        <p:spPr>
          <a:xfrm>
            <a:off x="4533476" y="2425795"/>
            <a:ext cx="2324100"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rPr>
              <a:t>项目背景</a:t>
            </a:r>
          </a:p>
        </p:txBody>
      </p:sp>
      <p:sp>
        <p:nvSpPr>
          <p:cNvPr id="26" name="圆角矩形 3">
            <a:extLst>
              <a:ext uri="{FF2B5EF4-FFF2-40B4-BE49-F238E27FC236}">
                <a16:creationId xmlns:a16="http://schemas.microsoft.com/office/drawing/2014/main" id="{34524481-1C62-1904-0986-5634A4AD28F4}"/>
              </a:ext>
            </a:extLst>
          </p:cNvPr>
          <p:cNvSpPr/>
          <p:nvPr/>
        </p:nvSpPr>
        <p:spPr>
          <a:xfrm>
            <a:off x="3238741" y="3819515"/>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文本占位符 6">
            <a:extLst>
              <a:ext uri="{FF2B5EF4-FFF2-40B4-BE49-F238E27FC236}">
                <a16:creationId xmlns:a16="http://schemas.microsoft.com/office/drawing/2014/main" id="{1E9D6BF4-9994-BAEA-169D-B0219D723B05}"/>
              </a:ext>
            </a:extLst>
          </p:cNvPr>
          <p:cNvSpPr txBox="1">
            <a:spLocks/>
          </p:cNvSpPr>
          <p:nvPr>
            <p:custDataLst>
              <p:tags r:id="rId10"/>
            </p:custDataLst>
          </p:nvPr>
        </p:nvSpPr>
        <p:spPr>
          <a:xfrm>
            <a:off x="3417778" y="3947786"/>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a:t>
            </a:r>
            <a:endParaRPr lang="en-US" altLang="en-US" dirty="0">
              <a:latin typeface="微软雅黑" panose="020B0503020204020204" pitchFamily="34" charset="-122"/>
              <a:ea typeface="微软雅黑" panose="020B0503020204020204" pitchFamily="34" charset="-122"/>
            </a:endParaRPr>
          </a:p>
        </p:txBody>
      </p:sp>
      <p:sp>
        <p:nvSpPr>
          <p:cNvPr id="28" name="装饰  3">
            <a:extLst>
              <a:ext uri="{FF2B5EF4-FFF2-40B4-BE49-F238E27FC236}">
                <a16:creationId xmlns:a16="http://schemas.microsoft.com/office/drawing/2014/main" id="{8DA90ED4-11DB-EFE8-2101-84BC2A47F695}"/>
              </a:ext>
            </a:extLst>
          </p:cNvPr>
          <p:cNvSpPr txBox="1">
            <a:spLocks/>
          </p:cNvSpPr>
          <p:nvPr>
            <p:custDataLst>
              <p:tags r:id="rId11"/>
            </p:custDataLst>
          </p:nvPr>
        </p:nvSpPr>
        <p:spPr>
          <a:xfrm>
            <a:off x="4184604" y="3824024"/>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29" name="文本占位符 8">
            <a:extLst>
              <a:ext uri="{FF2B5EF4-FFF2-40B4-BE49-F238E27FC236}">
                <a16:creationId xmlns:a16="http://schemas.microsoft.com/office/drawing/2014/main" id="{0F0AA36B-C439-08C5-518A-ACE951EA06AE}"/>
              </a:ext>
            </a:extLst>
          </p:cNvPr>
          <p:cNvSpPr txBox="1">
            <a:spLocks/>
          </p:cNvSpPr>
          <p:nvPr>
            <p:custDataLst>
              <p:tags r:id="rId12"/>
            </p:custDataLst>
          </p:nvPr>
        </p:nvSpPr>
        <p:spPr>
          <a:xfrm>
            <a:off x="4560951" y="3833502"/>
            <a:ext cx="2324100"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rPr>
              <a:t>核心特性与功能</a:t>
            </a:r>
          </a:p>
        </p:txBody>
      </p:sp>
      <p:sp>
        <p:nvSpPr>
          <p:cNvPr id="34" name="圆角矩形 3">
            <a:extLst>
              <a:ext uri="{FF2B5EF4-FFF2-40B4-BE49-F238E27FC236}">
                <a16:creationId xmlns:a16="http://schemas.microsoft.com/office/drawing/2014/main" id="{8A0E1CE9-2DAC-4823-AE06-FBDAF385AD2B}"/>
              </a:ext>
            </a:extLst>
          </p:cNvPr>
          <p:cNvSpPr/>
          <p:nvPr/>
        </p:nvSpPr>
        <p:spPr>
          <a:xfrm>
            <a:off x="7560876" y="3819515"/>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占位符 6">
            <a:extLst>
              <a:ext uri="{FF2B5EF4-FFF2-40B4-BE49-F238E27FC236}">
                <a16:creationId xmlns:a16="http://schemas.microsoft.com/office/drawing/2014/main" id="{240DF5AB-7AA4-9796-77BF-9E5152B69548}"/>
              </a:ext>
            </a:extLst>
          </p:cNvPr>
          <p:cNvSpPr txBox="1">
            <a:spLocks/>
          </p:cNvSpPr>
          <p:nvPr>
            <p:custDataLst>
              <p:tags r:id="rId13"/>
            </p:custDataLst>
          </p:nvPr>
        </p:nvSpPr>
        <p:spPr>
          <a:xfrm>
            <a:off x="7739913" y="3947786"/>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4</a:t>
            </a:r>
            <a:endParaRPr lang="en-US" altLang="en-US" dirty="0">
              <a:latin typeface="微软雅黑" panose="020B0503020204020204" pitchFamily="34" charset="-122"/>
              <a:ea typeface="微软雅黑" panose="020B0503020204020204" pitchFamily="34" charset="-122"/>
            </a:endParaRPr>
          </a:p>
        </p:txBody>
      </p:sp>
      <p:sp>
        <p:nvSpPr>
          <p:cNvPr id="36" name="装饰  3">
            <a:extLst>
              <a:ext uri="{FF2B5EF4-FFF2-40B4-BE49-F238E27FC236}">
                <a16:creationId xmlns:a16="http://schemas.microsoft.com/office/drawing/2014/main" id="{84B53EC5-DCF7-527F-25D5-E115DEB45751}"/>
              </a:ext>
            </a:extLst>
          </p:cNvPr>
          <p:cNvSpPr txBox="1">
            <a:spLocks/>
          </p:cNvSpPr>
          <p:nvPr>
            <p:custDataLst>
              <p:tags r:id="rId14"/>
            </p:custDataLst>
          </p:nvPr>
        </p:nvSpPr>
        <p:spPr>
          <a:xfrm>
            <a:off x="8506739" y="3824024"/>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p>
        </p:txBody>
      </p:sp>
      <p:sp>
        <p:nvSpPr>
          <p:cNvPr id="37" name="文本占位符 8">
            <a:extLst>
              <a:ext uri="{FF2B5EF4-FFF2-40B4-BE49-F238E27FC236}">
                <a16:creationId xmlns:a16="http://schemas.microsoft.com/office/drawing/2014/main" id="{F0FBDFCE-CEAF-9970-9358-B74EDD0D4F14}"/>
              </a:ext>
            </a:extLst>
          </p:cNvPr>
          <p:cNvSpPr txBox="1">
            <a:spLocks/>
          </p:cNvSpPr>
          <p:nvPr>
            <p:custDataLst>
              <p:tags r:id="rId15"/>
            </p:custDataLst>
          </p:nvPr>
        </p:nvSpPr>
        <p:spPr>
          <a:xfrm>
            <a:off x="8792566" y="3860173"/>
            <a:ext cx="2664925"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accent5">
                    <a:lumMod val="75000"/>
                  </a:schemeClr>
                </a:solidFill>
                <a:latin typeface="微软雅黑" panose="020B0503020204020204" pitchFamily="34" charset="-122"/>
                <a:ea typeface="微软雅黑" panose="020B0503020204020204" pitchFamily="34" charset="-122"/>
              </a:rPr>
              <a:t>开源社区应用场景</a:t>
            </a:r>
          </a:p>
        </p:txBody>
      </p:sp>
      <p:sp>
        <p:nvSpPr>
          <p:cNvPr id="53" name="装饰  3">
            <a:extLst>
              <a:ext uri="{FF2B5EF4-FFF2-40B4-BE49-F238E27FC236}">
                <a16:creationId xmlns:a16="http://schemas.microsoft.com/office/drawing/2014/main" id="{0F3FFAAE-F5C0-BD92-86C2-AD0DB5D28774}"/>
              </a:ext>
            </a:extLst>
          </p:cNvPr>
          <p:cNvSpPr txBox="1">
            <a:spLocks/>
          </p:cNvSpPr>
          <p:nvPr>
            <p:custDataLst>
              <p:tags r:id="rId16"/>
            </p:custDataLst>
          </p:nvPr>
        </p:nvSpPr>
        <p:spPr>
          <a:xfrm>
            <a:off x="4203310" y="4794559"/>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3FD51-324A-9AC0-2CED-8A82F40597EB}"/>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89315AC2-ABE7-8A4C-5729-0860B17BDBA4}"/>
              </a:ext>
            </a:extLst>
          </p:cNvPr>
          <p:cNvSpPr txBox="1"/>
          <p:nvPr/>
        </p:nvSpPr>
        <p:spPr>
          <a:xfrm>
            <a:off x="3131405" y="2239526"/>
            <a:ext cx="5707518" cy="2046714"/>
          </a:xfrm>
          <a:prstGeom prst="rect">
            <a:avLst/>
          </a:prstGeom>
          <a:noFill/>
        </p:spPr>
        <p:txBody>
          <a:bodyPr wrap="square" rtlCol="0">
            <a:spAutoFit/>
          </a:bodyPr>
          <a:lstStyle/>
          <a:p>
            <a:pPr algn="ctr"/>
            <a:r>
              <a:rPr lang="en-US" altLang="en-US" sz="6600" dirty="0">
                <a:solidFill>
                  <a:schemeClr val="bg1"/>
                </a:solidFill>
                <a:latin typeface="微软雅黑" panose="020B0503020204020204" pitchFamily="34" charset="-122"/>
                <a:ea typeface="微软雅黑" panose="020B0503020204020204" pitchFamily="34" charset="-122"/>
              </a:rPr>
              <a:t>0</a:t>
            </a:r>
            <a:r>
              <a:rPr lang="en-US" altLang="zh-CN" sz="6600" dirty="0">
                <a:solidFill>
                  <a:schemeClr val="bg1"/>
                </a:solidFill>
                <a:latin typeface="微软雅黑" panose="020B0503020204020204" pitchFamily="34" charset="-122"/>
                <a:ea typeface="微软雅黑" panose="020B0503020204020204" pitchFamily="34" charset="-122"/>
              </a:rPr>
              <a:t>4</a:t>
            </a:r>
            <a:endParaRPr lang="en-US" altLang="en-US" sz="6600" dirty="0">
              <a:solidFill>
                <a:schemeClr val="bg1"/>
              </a:solidFill>
              <a:latin typeface="微软雅黑" panose="020B0503020204020204" pitchFamily="34" charset="-122"/>
              <a:ea typeface="微软雅黑" panose="020B0503020204020204" pitchFamily="34" charset="-122"/>
            </a:endParaRPr>
          </a:p>
          <a:p>
            <a:pPr algn="ctr"/>
            <a:endParaRPr lang="zh-CN" altLang="en-US" sz="6100" b="1" spc="0" baseline="0" dirty="0">
              <a:solidFill>
                <a:schemeClr val="bg1"/>
              </a:solidFill>
              <a:latin typeface="微软雅黑" panose="020B0503020204020204" pitchFamily="34" charset="-122"/>
              <a:ea typeface="微软雅黑" panose="020B0503020204020204" pitchFamily="34" charset="-122"/>
              <a:sym typeface="微软雅黑" panose="020B0503020204020204" charset="-122"/>
              <a:rtl val="0"/>
            </a:endParaRPr>
          </a:p>
        </p:txBody>
      </p:sp>
      <p:sp>
        <p:nvSpPr>
          <p:cNvPr id="18" name="文本框 17">
            <a:extLst>
              <a:ext uri="{FF2B5EF4-FFF2-40B4-BE49-F238E27FC236}">
                <a16:creationId xmlns:a16="http://schemas.microsoft.com/office/drawing/2014/main" id="{E01669FE-A8D5-018C-55F3-A879046B4B3F}"/>
              </a:ext>
            </a:extLst>
          </p:cNvPr>
          <p:cNvSpPr txBox="1"/>
          <p:nvPr/>
        </p:nvSpPr>
        <p:spPr>
          <a:xfrm>
            <a:off x="2757443" y="3495471"/>
            <a:ext cx="6455442" cy="923330"/>
          </a:xfrm>
          <a:prstGeom prst="rect">
            <a:avLst/>
          </a:prstGeom>
          <a:noFill/>
        </p:spPr>
        <p:txBody>
          <a:bodyPr wrap="square" rtlCol="0">
            <a:spAutoFit/>
          </a:bodyPr>
          <a:lstStyle/>
          <a:p>
            <a:pPr algn="ctr"/>
            <a:r>
              <a:rPr lang="zh-CN" altLang="en-US" sz="5400" spc="0" baseline="0" dirty="0">
                <a:solidFill>
                  <a:schemeClr val="bg1"/>
                </a:solidFill>
                <a:latin typeface="思源黑体 Medium" panose="020B0200000000000000" pitchFamily="34" charset="-122"/>
                <a:ea typeface="思源黑体 Medium" panose="020B0200000000000000" pitchFamily="34" charset="-122"/>
                <a:cs typeface="Arial" panose="020B0604020202090204"/>
                <a:sym typeface="微软雅黑" panose="020B0503020204020204" charset="-122"/>
                <a:rtl val="0"/>
              </a:rPr>
              <a:t>开源社区应用场景</a:t>
            </a:r>
          </a:p>
        </p:txBody>
      </p:sp>
    </p:spTree>
    <p:extLst>
      <p:ext uri="{BB962C8B-B14F-4D97-AF65-F5344CB8AC3E}">
        <p14:creationId xmlns:p14="http://schemas.microsoft.com/office/powerpoint/2010/main" val="1391571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213776" y="1096034"/>
            <a:ext cx="109728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社区生命力洞察：量化治理与核心成员梯队建设</a:t>
            </a:r>
          </a:p>
        </p:txBody>
      </p:sp>
      <p:sp>
        <p:nvSpPr>
          <p:cNvPr id="21" name="文本框 20"/>
          <p:cNvSpPr txBox="1"/>
          <p:nvPr userDrawn="1"/>
        </p:nvSpPr>
        <p:spPr>
          <a:xfrm>
            <a:off x="339737" y="2249427"/>
            <a:ext cx="7582815"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贡献者画像</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：实时解构项目内部的角色分布。通过代表性仓库分析，识别谁是负责底层架构的</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架构师</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，谁是活跃在</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Issue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区的</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布道师</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流失预警</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：观测</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OpenRank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走势，当核心贡献者的活跃度出现断崖式下跌时，及时介入社区关怀。</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治理自动化</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：基于贡献得分公式，为社区晋升（从</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Contributor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到</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Maintainer</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）提供客观、透明的数据依据。</a:t>
            </a:r>
          </a:p>
        </p:txBody>
      </p:sp>
      <p:sp>
        <p:nvSpPr>
          <p:cNvPr id="22" name="文本框 21"/>
          <p:cNvSpPr txBox="1"/>
          <p:nvPr userDrawn="1"/>
        </p:nvSpPr>
        <p:spPr>
          <a:xfrm>
            <a:off x="333846" y="6252099"/>
            <a:ext cx="10757824" cy="468157"/>
          </a:xfrm>
          <a:prstGeom prst="rect">
            <a:avLst/>
          </a:prstGeom>
          <a:noFill/>
        </p:spPr>
        <p:txBody>
          <a:bodyPr wrap="square" rtlCol="0">
            <a:noAutofit/>
          </a:bodyPr>
          <a:lstStyle/>
          <a:p>
            <a:pPr algn="l">
              <a:lnSpc>
                <a:spcPct val="140000"/>
              </a:lnSpc>
            </a:pP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用数据丈量社区热度，将</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感性</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的社区治理转化为</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理性</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的数据驱动。</a:t>
            </a:r>
          </a:p>
        </p:txBody>
      </p:sp>
      <p:sp>
        <p:nvSpPr>
          <p:cNvPr id="10" name="矩形 9">
            <a:extLst>
              <a:ext uri="{FF2B5EF4-FFF2-40B4-BE49-F238E27FC236}">
                <a16:creationId xmlns:a16="http://schemas.microsoft.com/office/drawing/2014/main" id="{3122F6AD-1223-4DCD-B7A8-D43ADDF9812B}"/>
              </a:ext>
            </a:extLst>
          </p:cNvPr>
          <p:cNvSpPr/>
          <p:nvPr/>
        </p:nvSpPr>
        <p:spPr>
          <a:xfrm>
            <a:off x="10723418" y="5975928"/>
            <a:ext cx="471055" cy="1672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pic>
        <p:nvPicPr>
          <p:cNvPr id="12" name="图片 11" descr="图示&#10;&#10;AI 生成的内容可能不正确。">
            <a:extLst>
              <a:ext uri="{FF2B5EF4-FFF2-40B4-BE49-F238E27FC236}">
                <a16:creationId xmlns:a16="http://schemas.microsoft.com/office/drawing/2014/main" id="{E49479CB-4B06-5011-D682-C5B251AFBE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4280" y="1096034"/>
            <a:ext cx="2949615" cy="5242481"/>
          </a:xfrm>
          <a:prstGeom prst="rect">
            <a:avLst/>
          </a:prstGeom>
        </p:spPr>
      </p:pic>
      <p:sp>
        <p:nvSpPr>
          <p:cNvPr id="13" name="矩形 12">
            <a:extLst>
              <a:ext uri="{FF2B5EF4-FFF2-40B4-BE49-F238E27FC236}">
                <a16:creationId xmlns:a16="http://schemas.microsoft.com/office/drawing/2014/main" id="{8E02BA55-6CB5-597D-ED4E-9C23F5483EBC}"/>
              </a:ext>
            </a:extLst>
          </p:cNvPr>
          <p:cNvSpPr/>
          <p:nvPr/>
        </p:nvSpPr>
        <p:spPr>
          <a:xfrm>
            <a:off x="10949708" y="6128328"/>
            <a:ext cx="471055" cy="1672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66254" y="1105574"/>
            <a:ext cx="109728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简历筛选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能力画像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：优化技术招聘流程</a:t>
            </a:r>
          </a:p>
        </p:txBody>
      </p:sp>
      <p:sp>
        <p:nvSpPr>
          <p:cNvPr id="21" name="文本框 20"/>
          <p:cNvSpPr txBox="1"/>
          <p:nvPr userDrawn="1"/>
        </p:nvSpPr>
        <p:spPr>
          <a:xfrm>
            <a:off x="477199" y="2123764"/>
            <a:ext cx="7544174"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精准入库</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：通过技术栈图谱自动匹配岗位标签，将传统的关键词检索升级为基于代码事实的语义匹配。</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贡献背书</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：利用</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OpenRank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趋势验证候选人的社区地位，排除</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简历水分</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，降低招聘决策成本。</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面试辅助</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MaxKB Agent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生成的项目总结，为面试官提供精准的追问切入点（如：针对该开发者在某</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 Java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中间件中的核心贡献进行深挖）。</a:t>
            </a:r>
          </a:p>
        </p:txBody>
      </p:sp>
      <p:sp>
        <p:nvSpPr>
          <p:cNvPr id="22" name="文本框 21"/>
          <p:cNvSpPr txBox="1"/>
          <p:nvPr userDrawn="1"/>
        </p:nvSpPr>
        <p:spPr>
          <a:xfrm>
            <a:off x="479521" y="6212902"/>
            <a:ext cx="11832551" cy="468157"/>
          </a:xfrm>
          <a:prstGeom prst="rect">
            <a:avLst/>
          </a:prstGeom>
          <a:noFill/>
        </p:spPr>
        <p:txBody>
          <a:bodyPr wrap="square" rtlCol="0">
            <a:noAutofit/>
          </a:bodyPr>
          <a:lstStyle/>
          <a:p>
            <a:pPr algn="l">
              <a:lnSpc>
                <a:spcPct val="140000"/>
              </a:lnSpc>
            </a:pP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让</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 HR </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拥有了技术专家的视角，让每一位硬核开发者都能被“一眼定真”。</a:t>
            </a:r>
          </a:p>
        </p:txBody>
      </p:sp>
      <p:sp>
        <p:nvSpPr>
          <p:cNvPr id="11" name="矩形 10">
            <a:extLst>
              <a:ext uri="{FF2B5EF4-FFF2-40B4-BE49-F238E27FC236}">
                <a16:creationId xmlns:a16="http://schemas.microsoft.com/office/drawing/2014/main" id="{6EB8AA82-88E4-AFED-E5FB-035E79E614F9}"/>
              </a:ext>
            </a:extLst>
          </p:cNvPr>
          <p:cNvSpPr/>
          <p:nvPr/>
        </p:nvSpPr>
        <p:spPr>
          <a:xfrm>
            <a:off x="10723418" y="5975928"/>
            <a:ext cx="471055" cy="1672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pic>
        <p:nvPicPr>
          <p:cNvPr id="13" name="图片 12" descr="图标&#10;&#10;AI 生成的内容可能不正确。">
            <a:extLst>
              <a:ext uri="{FF2B5EF4-FFF2-40B4-BE49-F238E27FC236}">
                <a16:creationId xmlns:a16="http://schemas.microsoft.com/office/drawing/2014/main" id="{78CF4017-86E7-0B87-23DB-36C8EB5A53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3264" y="1224190"/>
            <a:ext cx="2787230" cy="4953866"/>
          </a:xfrm>
          <a:prstGeom prst="rect">
            <a:avLst/>
          </a:prstGeom>
        </p:spPr>
      </p:pic>
      <p:sp>
        <p:nvSpPr>
          <p:cNvPr id="14" name="矩形 13">
            <a:extLst>
              <a:ext uri="{FF2B5EF4-FFF2-40B4-BE49-F238E27FC236}">
                <a16:creationId xmlns:a16="http://schemas.microsoft.com/office/drawing/2014/main" id="{76019FAA-22B1-6EFF-C22C-A66E2B9FD3F1}"/>
              </a:ext>
            </a:extLst>
          </p:cNvPr>
          <p:cNvSpPr/>
          <p:nvPr/>
        </p:nvSpPr>
        <p:spPr>
          <a:xfrm>
            <a:off x="10891730" y="5975927"/>
            <a:ext cx="471055" cy="1672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88144" y="1097294"/>
            <a:ext cx="10972800" cy="609600"/>
          </a:xfrm>
        </p:spPr>
        <p:txBody>
          <a:bodyPr>
            <a:normAutofit/>
          </a:bodyPr>
          <a:lstStyle/>
          <a:p>
            <a:r>
              <a:rPr lang="zh-CN" altLang="en-US" sz="2000" dirty="0">
                <a:latin typeface="微软雅黑" panose="020B0503020204020204" pitchFamily="34" charset="-122"/>
                <a:ea typeface="微软雅黑" panose="020B0503020204020204" pitchFamily="34" charset="-122"/>
              </a:rPr>
              <a:t>开源数字化名片：构建开发者个人的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技术信用体系</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423720" y="2171479"/>
            <a:ext cx="7611218"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成就可视化</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：将成千上万行的代码提交转化为直观的六维雷达图，帮助开发者清晰认知自己的能力边界与技术定位。</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成长轨迹复盘</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rPr>
              <a:t>OpenRank </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折线图记录了开发者职业生涯的每一次跃迁，成为跳槽、晋升时最有力的技术背书。</a:t>
            </a:r>
          </a:p>
          <a:p>
            <a:pPr marL="285750" indent="-285750" algn="l">
              <a:lnSpc>
                <a:spcPct val="140000"/>
              </a:lnSpc>
              <a:buFont typeface="Arial" panose="020B0604020202020204" pitchFamily="34" charset="0"/>
              <a:buChar char="•"/>
            </a:pPr>
            <a:endParaRPr lang="en-US" altLang="zh-CN"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微软雅黑" panose="020B0503020204020204" pitchFamily="34" charset="-122"/>
                <a:ea typeface="微软雅黑" panose="020B0503020204020204" pitchFamily="34" charset="-122"/>
                <a:cs typeface="江城圆体 400W" panose="020B0500000000000000" pitchFamily="34" charset="-122"/>
              </a:rPr>
              <a:t>技能树补全</a:t>
            </a:r>
            <a:r>
              <a:rPr lang="zh-CN" altLang="en-US" kern="100" dirty="0">
                <a:effectLst/>
                <a:latin typeface="微软雅黑" panose="020B0503020204020204" pitchFamily="34" charset="-122"/>
                <a:ea typeface="微软雅黑" panose="020B0503020204020204" pitchFamily="34" charset="-122"/>
                <a:cs typeface="江城圆体 400W" panose="020B0500000000000000" pitchFamily="34" charset="-122"/>
              </a:rPr>
              <a:t>：通过对比行业标杆的技术栈分布，引导开发者查漏补缺，明确下一步的深耕方向。</a:t>
            </a:r>
          </a:p>
        </p:txBody>
      </p:sp>
      <p:sp>
        <p:nvSpPr>
          <p:cNvPr id="22" name="文本框 21"/>
          <p:cNvSpPr txBox="1"/>
          <p:nvPr userDrawn="1"/>
        </p:nvSpPr>
        <p:spPr>
          <a:xfrm>
            <a:off x="295632" y="6079637"/>
            <a:ext cx="10757824" cy="468157"/>
          </a:xfrm>
          <a:prstGeom prst="rect">
            <a:avLst/>
          </a:prstGeom>
          <a:noFill/>
        </p:spPr>
        <p:txBody>
          <a:bodyPr wrap="square" rtlCol="0">
            <a:noAutofit/>
          </a:bodyPr>
          <a:lstStyle/>
          <a:p>
            <a:pPr algn="l">
              <a:lnSpc>
                <a:spcPct val="140000"/>
              </a:lnSpc>
            </a:pP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不只是分析工具，更是每一位开源人的</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数字勋章墙</a:t>
            </a:r>
            <a:r>
              <a:rPr lang="en-US" altLang="zh-CN"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400" b="1" i="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p:txBody>
      </p:sp>
      <p:pic>
        <p:nvPicPr>
          <p:cNvPr id="6" name="图片 5" descr="图示&#10;&#10;AI 生成的内容可能不正确。">
            <a:extLst>
              <a:ext uri="{FF2B5EF4-FFF2-40B4-BE49-F238E27FC236}">
                <a16:creationId xmlns:a16="http://schemas.microsoft.com/office/drawing/2014/main" id="{3F421363-AD63-AE76-D3F3-683C33F437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3025" y="1110162"/>
            <a:ext cx="2997919" cy="5328334"/>
          </a:xfrm>
          <a:prstGeom prst="rect">
            <a:avLst/>
          </a:prstGeom>
        </p:spPr>
      </p:pic>
      <p:sp>
        <p:nvSpPr>
          <p:cNvPr id="7" name="矩形 6">
            <a:extLst>
              <a:ext uri="{FF2B5EF4-FFF2-40B4-BE49-F238E27FC236}">
                <a16:creationId xmlns:a16="http://schemas.microsoft.com/office/drawing/2014/main" id="{604B724A-5AEF-3178-F86C-C41EDAD355C4}"/>
              </a:ext>
            </a:extLst>
          </p:cNvPr>
          <p:cNvSpPr/>
          <p:nvPr/>
        </p:nvSpPr>
        <p:spPr>
          <a:xfrm>
            <a:off x="10597539" y="6230076"/>
            <a:ext cx="471055" cy="1672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39799" y="2844224"/>
            <a:ext cx="6112401" cy="1169551"/>
          </a:xfrm>
          <a:prstGeom prst="rect">
            <a:avLst/>
          </a:prstGeom>
          <a:noFill/>
        </p:spPr>
        <p:txBody>
          <a:bodyPr wrap="square" rtlCol="0">
            <a:spAutoFit/>
          </a:bodyPr>
          <a:lstStyle/>
          <a:p>
            <a:pPr algn="ctr"/>
            <a:r>
              <a:rPr lang="zh-CN" altLang="en-US" sz="7000" b="1" spc="0" baseline="0" dirty="0">
                <a:solidFill>
                  <a:srgbClr val="FFFFFF"/>
                </a:solidFill>
                <a:latin typeface="思源黑体 Bold" panose="020B0200000000000000" pitchFamily="34" charset="-122"/>
                <a:ea typeface="思源黑体 Bold" panose="020B0200000000000000" pitchFamily="34" charset="-122"/>
                <a:sym typeface="微软雅黑" panose="020B0503020204020204" charset="-122"/>
                <a:rtl val="0"/>
              </a:rPr>
              <a:t>感谢聆听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131405" y="2405643"/>
            <a:ext cx="5707518" cy="1107996"/>
          </a:xfrm>
          <a:prstGeom prst="rect">
            <a:avLst/>
          </a:prstGeom>
          <a:noFill/>
        </p:spPr>
        <p:txBody>
          <a:bodyPr wrap="square" rtlCol="0">
            <a:spAutoFit/>
          </a:bodyPr>
          <a:lstStyle/>
          <a:p>
            <a:pPr algn="ctr"/>
            <a:r>
              <a:rPr lang="en-US" altLang="en-US" sz="6600" dirty="0">
                <a:solidFill>
                  <a:schemeClr val="bg1"/>
                </a:solidFill>
                <a:latin typeface="微软雅黑" panose="020B0503020204020204" pitchFamily="34" charset="-122"/>
                <a:ea typeface="微软雅黑" panose="020B0503020204020204" pitchFamily="34" charset="-122"/>
              </a:rPr>
              <a:t>01</a:t>
            </a:r>
          </a:p>
        </p:txBody>
      </p:sp>
      <p:sp>
        <p:nvSpPr>
          <p:cNvPr id="18" name="文本框 17"/>
          <p:cNvSpPr txBox="1"/>
          <p:nvPr/>
        </p:nvSpPr>
        <p:spPr>
          <a:xfrm>
            <a:off x="3418231" y="3597070"/>
            <a:ext cx="5133866" cy="923330"/>
          </a:xfrm>
          <a:prstGeom prst="rect">
            <a:avLst/>
          </a:prstGeom>
          <a:noFill/>
        </p:spPr>
        <p:txBody>
          <a:bodyPr wrap="square" rtlCol="0">
            <a:spAutoFit/>
          </a:bodyPr>
          <a:lstStyle/>
          <a:p>
            <a:pPr algn="ctr"/>
            <a:r>
              <a:rPr lang="zh-CN" altLang="en-US" sz="5400" dirty="0">
                <a:solidFill>
                  <a:schemeClr val="bg1"/>
                </a:solidFill>
              </a:rPr>
              <a:t>项目</a:t>
            </a:r>
            <a:r>
              <a:rPr lang="zh-CN" altLang="en-US" sz="5400" dirty="0">
                <a:solidFill>
                  <a:schemeClr val="bg1"/>
                </a:solidFill>
                <a:cs typeface="Arial" panose="020B0604020202020204" pitchFamily="34" charset="0"/>
              </a:rPr>
              <a:t>背景</a:t>
            </a:r>
            <a:endParaRPr lang="zh-CN" altLang="en-US" sz="5400" spc="0" baseline="0" dirty="0">
              <a:solidFill>
                <a:schemeClr val="bg1"/>
              </a:solidFill>
              <a:latin typeface="思源黑体 Medium" panose="020B0200000000000000" pitchFamily="34" charset="-122"/>
              <a:ea typeface="思源黑体 Medium" panose="020B0200000000000000" pitchFamily="34" charset="-122"/>
              <a:cs typeface="Arial" panose="020B0604020202090204"/>
              <a:sym typeface="微软雅黑" panose="020B0503020204020204" charset="-122"/>
              <a:rtl val="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219200" y="973401"/>
            <a:ext cx="10972800" cy="609600"/>
          </a:xfrm>
        </p:spPr>
        <p:txBody>
          <a:bodyPr>
            <a:noAutofit/>
          </a:bodyPr>
          <a:lstStyle/>
          <a:p>
            <a:pPr>
              <a:lnSpc>
                <a:spcPct val="140000"/>
              </a:lnSpc>
            </a:pPr>
            <a:r>
              <a:rPr lang="zh-CN" altLang="en-US" sz="2000" b="1" dirty="0">
                <a:latin typeface="微软雅黑" panose="020B0503020204020204" pitchFamily="34" charset="-122"/>
                <a:ea typeface="微软雅黑" panose="020B0503020204020204" pitchFamily="34" charset="-122"/>
              </a:rPr>
              <a:t>项目背景：当前开源人才画像面临的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两大盲区</a:t>
            </a:r>
            <a:r>
              <a:rPr lang="en-US" altLang="zh-CN"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a:latin typeface="微软雅黑" panose="020B0503020204020204" pitchFamily="34" charset="-122"/>
                <a:ea typeface="微软雅黑" panose="020B0503020204020204" pitchFamily="34" charset="-122"/>
              </a:rPr>
              <a:t>   </a:t>
            </a:r>
            <a: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t>指标的</a:t>
            </a:r>
            <a:r>
              <a:rPr lang="en-US" altLang="zh-CN" sz="2000" b="1" kern="100" dirty="0">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t>虚荣化</a:t>
            </a:r>
            <a:r>
              <a:rPr lang="en-US" altLang="zh-CN" sz="2000" b="1" kern="100" dirty="0">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t>与噪声</a:t>
            </a:r>
            <a:b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br>
            <a:r>
              <a:rPr lang="en-US" altLang="zh-CN" b="1" kern="100" dirty="0">
                <a:latin typeface="微软雅黑" panose="020B0503020204020204" pitchFamily="34" charset="-122"/>
                <a:ea typeface="微软雅黑" panose="020B0503020204020204" pitchFamily="34" charset="-122"/>
                <a:cs typeface="江城圆体 400W" panose="020B0500000000000000" pitchFamily="34" charset="-122"/>
              </a:rPr>
              <a:t> </a:t>
            </a:r>
            <a:br>
              <a:rPr lang="zh-CN" altLang="en-US" b="1" kern="100" dirty="0">
                <a:latin typeface="微软雅黑" panose="020B0503020204020204" pitchFamily="34" charset="-122"/>
                <a:ea typeface="微软雅黑" panose="020B0503020204020204" pitchFamily="34" charset="-122"/>
                <a:cs typeface="江城圆体 400W" panose="020B0500000000000000" pitchFamily="34" charset="-122"/>
              </a:rPr>
            </a:br>
            <a:br>
              <a:rPr lang="en-US" altLang="zh-CN" b="1" dirty="0">
                <a:latin typeface="微软雅黑" panose="020B0503020204020204" pitchFamily="34" charset="-122"/>
                <a:ea typeface="微软雅黑" panose="020B0503020204020204" pitchFamily="34" charset="-122"/>
              </a:rPr>
            </a:br>
            <a:endParaRPr lang="zh-CN" altLang="en-US" b="1" dirty="0">
              <a:latin typeface="微软雅黑" panose="020B0503020204020204" pitchFamily="34" charset="-122"/>
              <a:ea typeface="微软雅黑" panose="020B0503020204020204" pitchFamily="34" charset="-122"/>
            </a:endParaRPr>
          </a:p>
        </p:txBody>
      </p:sp>
      <p:sp>
        <p:nvSpPr>
          <p:cNvPr id="4" name="文本框 3"/>
          <p:cNvSpPr txBox="1"/>
          <p:nvPr userDrawn="1"/>
        </p:nvSpPr>
        <p:spPr>
          <a:xfrm>
            <a:off x="328089" y="1583001"/>
            <a:ext cx="10863131" cy="2039962"/>
          </a:xfrm>
          <a:prstGeom prst="rect">
            <a:avLst/>
          </a:prstGeom>
          <a:noFill/>
        </p:spPr>
        <p:txBody>
          <a:bodyPr wrap="square" rtlCol="0">
            <a:noAutofit/>
          </a:bodyPr>
          <a:lstStyle/>
          <a:p>
            <a:pPr>
              <a:lnSpc>
                <a:spcPct val="140000"/>
              </a:lnSpc>
            </a:pPr>
            <a:r>
              <a:rPr lang="zh-CN" altLang="en-US" sz="1600" b="1" dirty="0">
                <a:latin typeface="微软雅黑" panose="020B0503020204020204" pitchFamily="34" charset="-122"/>
                <a:ea typeface="微软雅黑" panose="020B0503020204020204" pitchFamily="34" charset="-122"/>
              </a:rPr>
              <a:t>高 </a:t>
            </a:r>
            <a:r>
              <a:rPr lang="en-US" altLang="zh-CN" sz="1600" b="1" dirty="0">
                <a:latin typeface="微软雅黑" panose="020B0503020204020204" pitchFamily="34" charset="-122"/>
                <a:ea typeface="微软雅黑" panose="020B0503020204020204" pitchFamily="34" charset="-122"/>
              </a:rPr>
              <a:t>Star ≠ </a:t>
            </a:r>
            <a:r>
              <a:rPr lang="zh-CN" altLang="en-US" sz="1600" b="1" dirty="0">
                <a:latin typeface="微软雅黑" panose="020B0503020204020204" pitchFamily="34" charset="-122"/>
                <a:ea typeface="微软雅黑" panose="020B0503020204020204" pitchFamily="34" charset="-122"/>
              </a:rPr>
              <a:t>硬核工程</a:t>
            </a:r>
            <a:endPar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一个</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10k Stars</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的仓库可能只是一个</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资源列表</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或</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面试题汇总</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，而非硬核工程代码。</a:t>
            </a:r>
            <a:endPar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a:lnSpc>
                <a:spcPct val="140000"/>
              </a:lnSpc>
            </a:pPr>
            <a:r>
              <a:rPr lang="zh-CN" altLang="en-US" sz="1600" b="1" dirty="0">
                <a:latin typeface="微软雅黑" panose="020B0503020204020204" pitchFamily="34" charset="-122"/>
                <a:ea typeface="微软雅黑" panose="020B0503020204020204" pitchFamily="34" charset="-122"/>
              </a:rPr>
              <a:t>高活跃 ≠ 高价值贡献</a:t>
            </a:r>
            <a:endPar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某些</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活跃度极高的账号</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，可能仅仅是在大量仓库中</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修复拼写错误</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或</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同步文档</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缺乏实质性的代码逻辑贡献</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p>
        </p:txBody>
      </p:sp>
      <p:pic>
        <p:nvPicPr>
          <p:cNvPr id="9" name="图片 8" descr="post_object_image_370965626"/>
          <p:cNvPicPr>
            <a:picLocks noChangeAspect="1"/>
          </p:cNvPicPr>
          <p:nvPr/>
        </p:nvPicPr>
        <p:blipFill>
          <a:blip r:embed="rId4"/>
          <a:stretch>
            <a:fillRect/>
          </a:stretch>
        </p:blipFill>
        <p:spPr>
          <a:xfrm>
            <a:off x="480649" y="3224383"/>
            <a:ext cx="6638451" cy="3083716"/>
          </a:xfrm>
          <a:prstGeom prst="rect">
            <a:avLst/>
          </a:prstGeom>
          <a:ln w="12700" cmpd="sng">
            <a:solidFill>
              <a:schemeClr val="bg2">
                <a:alpha val="100000"/>
              </a:schemeClr>
            </a:solidFill>
            <a:prstDash val="solid"/>
            <a:miter lim="800000"/>
            <a:headEnd/>
            <a:tailEnd/>
          </a:ln>
          <a:effectLst>
            <a:outerShdw blurRad="63500" sx="102000" sy="102000" algn="ctr" rotWithShape="0">
              <a:prstClr val="black">
                <a:alpha val="40000"/>
              </a:prstClr>
            </a:outerShdw>
          </a:effectLst>
        </p:spPr>
      </p:pic>
      <p:sp>
        <p:nvSpPr>
          <p:cNvPr id="3" name="Rectangle 1">
            <a:extLst>
              <a:ext uri="{FF2B5EF4-FFF2-40B4-BE49-F238E27FC236}">
                <a16:creationId xmlns:a16="http://schemas.microsoft.com/office/drawing/2014/main" id="{410A7A93-92FB-2855-D262-BFCFE0E07633}"/>
              </a:ext>
            </a:extLst>
          </p:cNvPr>
          <p:cNvSpPr>
            <a:spLocks noChangeArrowheads="1"/>
          </p:cNvSpPr>
          <p:nvPr/>
        </p:nvSpPr>
        <p:spPr bwMode="auto">
          <a:xfrm>
            <a:off x="7456388" y="3027303"/>
            <a:ext cx="459225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传统开源指标（Stars、Commits、Activity）</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有效衡量 </a:t>
            </a: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参与度与传播性</a:t>
            </a: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却难以刻画 </a:t>
            </a: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工程复杂度与系统构建能力</a:t>
            </a:r>
            <a:endParaRPr kumimoji="0" lang="en-US"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在缺乏语义与工程深度建模的情况下</a:t>
            </a:r>
            <a:br>
              <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br>
            <a:r>
              <a:rPr kumimoji="0" lang="zh-CN" altLang="zh-CN" sz="2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真正具备系统研发能力的工程师，容易被大量低语义噪声所淹没</a:t>
            </a: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533236" y="1063010"/>
            <a:ext cx="10972800" cy="609600"/>
          </a:xfrm>
        </p:spPr>
        <p:txBody>
          <a:bodyPr>
            <a:noAutofit/>
          </a:bodyPr>
          <a:lstStyle/>
          <a:p>
            <a:r>
              <a:rPr lang="zh-CN" altLang="en-US" sz="2000" b="1" dirty="0">
                <a:latin typeface="微软雅黑" panose="020B0503020204020204" pitchFamily="34" charset="-122"/>
                <a:ea typeface="微软雅黑" panose="020B0503020204020204" pitchFamily="34" charset="-122"/>
              </a:rPr>
              <a:t>项目背景：当前开源人才画像面临的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两大盲区</a:t>
            </a:r>
            <a:r>
              <a:rPr lang="en-US" altLang="zh-CN"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t>贡献角色的</a:t>
            </a:r>
            <a:r>
              <a:rPr lang="en-US" altLang="zh-CN" sz="2000" b="1" kern="100" dirty="0">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t>扁平化</a:t>
            </a:r>
            <a:r>
              <a:rPr lang="en-US" altLang="zh-CN" sz="2000" b="1" kern="100" dirty="0">
                <a:latin typeface="微软雅黑" panose="020B0503020204020204" pitchFamily="34" charset="-122"/>
                <a:ea typeface="微软雅黑" panose="020B0503020204020204" pitchFamily="34" charset="-122"/>
                <a:cs typeface="江城圆体 400W" panose="020B0500000000000000" pitchFamily="34" charset="-122"/>
              </a:rPr>
              <a:t>”</a:t>
            </a:r>
            <a:br>
              <a:rPr lang="zh-CN" altLang="en-US" sz="2000" b="1" kern="100" dirty="0">
                <a:latin typeface="微软雅黑" panose="020B0503020204020204" pitchFamily="34" charset="-122"/>
                <a:ea typeface="微软雅黑" panose="020B0503020204020204" pitchFamily="34" charset="-122"/>
                <a:cs typeface="江城圆体 400W" panose="020B0500000000000000" pitchFamily="34" charset="-122"/>
              </a:rPr>
            </a:br>
            <a:r>
              <a:rPr lang="en-US" altLang="zh-CN" sz="2000" b="1" dirty="0">
                <a:latin typeface="微软雅黑" panose="020B0503020204020204" pitchFamily="34" charset="-122"/>
                <a:ea typeface="微软雅黑" panose="020B0503020204020204" pitchFamily="34" charset="-122"/>
              </a:rPr>
              <a:t> </a:t>
            </a:r>
            <a:br>
              <a:rPr lang="en-US" altLang="zh-CN" sz="2000" b="1" dirty="0">
                <a:latin typeface="微软雅黑" panose="020B0503020204020204" pitchFamily="34" charset="-122"/>
                <a:ea typeface="微软雅黑" panose="020B0503020204020204" pitchFamily="34" charset="-122"/>
              </a:rPr>
            </a:b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161636" y="1672610"/>
            <a:ext cx="11868727" cy="2039962"/>
          </a:xfrm>
          <a:prstGeom prst="rect">
            <a:avLst/>
          </a:prstGeom>
          <a:noFill/>
        </p:spPr>
        <p:txBody>
          <a:bodyPr wrap="square" rtlCol="0">
            <a:noAutofit/>
          </a:bodyPr>
          <a:lstStyle/>
          <a:p>
            <a:pPr algn="l">
              <a:lnSpc>
                <a:spcPct val="140000"/>
              </a:lnSpc>
            </a:pP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Maintainer vs. Contributor</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 </a:t>
            </a:r>
          </a:p>
          <a:p>
            <a:pPr marL="285750" indent="-285750" algn="l">
              <a:lnSpc>
                <a:spcPct val="140000"/>
              </a:lnSpc>
              <a:buFont typeface="Arial" panose="020B0604020202020204" pitchFamily="34" charset="0"/>
              <a:buChar char="•"/>
            </a:pP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同样是合并代码，是作为</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Maintainer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审查并合并了他人的</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复杂架构代码</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，还是仅仅作为</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 Contributor </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合并了自己的一个</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小补丁</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endPar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a:lnSpc>
                <a:spcPct val="140000"/>
              </a:lnSpc>
            </a:pPr>
            <a:r>
              <a:rPr lang="en-US" altLang="zh-CN" sz="1600" b="1" kern="100" dirty="0">
                <a:latin typeface="微软雅黑" panose="020B0503020204020204" pitchFamily="34" charset="-122"/>
                <a:ea typeface="微软雅黑" panose="020B0503020204020204" pitchFamily="34" charset="-122"/>
                <a:cs typeface="江城圆体 400W" panose="020B0500000000000000" pitchFamily="34" charset="-122"/>
              </a:rPr>
              <a:t>One-hit Wonder</a:t>
            </a:r>
            <a:r>
              <a:rPr lang="zh-CN" altLang="en-US" sz="1600" b="1" kern="100" dirty="0">
                <a:latin typeface="微软雅黑" panose="020B0503020204020204" pitchFamily="34" charset="-122"/>
                <a:ea typeface="微软雅黑" panose="020B0503020204020204" pitchFamily="34" charset="-122"/>
                <a:cs typeface="江城圆体 400W" panose="020B0500000000000000" pitchFamily="34" charset="-122"/>
              </a:rPr>
              <a:t>：</a:t>
            </a:r>
            <a:endPar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开发者是</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长期维护某一技术栈</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的专家，还是在</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多个领域浅尝辄止的</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游客</a:t>
            </a:r>
            <a:r>
              <a:rPr lang="en-US" altLang="zh-CN" sz="1600" b="1"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？传统画像难以捕捉</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维护力</a:t>
            </a:r>
            <a:r>
              <a:rPr lang="en-US" altLang="zh-CN"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a:t>
            </a:r>
            <a:r>
              <a:rPr lang="zh-CN" altLang="en-US" sz="1600" kern="100" dirty="0">
                <a:effectLst/>
                <a:latin typeface="微软雅黑" panose="020B0503020204020204" pitchFamily="34" charset="-122"/>
                <a:ea typeface="微软雅黑" panose="020B0503020204020204" pitchFamily="34" charset="-122"/>
                <a:cs typeface="江城圆体 400W" panose="020B0500000000000000" pitchFamily="34" charset="-122"/>
              </a:rPr>
              <a:t>这一隐性特质。</a:t>
            </a:r>
          </a:p>
        </p:txBody>
      </p:sp>
      <p:pic>
        <p:nvPicPr>
          <p:cNvPr id="8" name="图片 7" descr="post_object_image_1227464593"/>
          <p:cNvPicPr>
            <a:picLocks noChangeAspect="1"/>
          </p:cNvPicPr>
          <p:nvPr/>
        </p:nvPicPr>
        <p:blipFill>
          <a:blip r:embed="rId4"/>
          <a:stretch>
            <a:fillRect/>
          </a:stretch>
        </p:blipFill>
        <p:spPr>
          <a:xfrm>
            <a:off x="494878" y="3429000"/>
            <a:ext cx="5475398" cy="3055467"/>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sp>
        <p:nvSpPr>
          <p:cNvPr id="4" name="文本框 3">
            <a:extLst>
              <a:ext uri="{FF2B5EF4-FFF2-40B4-BE49-F238E27FC236}">
                <a16:creationId xmlns:a16="http://schemas.microsoft.com/office/drawing/2014/main" id="{FCA48835-FD78-41E0-C205-82522067C058}"/>
              </a:ext>
            </a:extLst>
          </p:cNvPr>
          <p:cNvSpPr txBox="1"/>
          <p:nvPr/>
        </p:nvSpPr>
        <p:spPr>
          <a:xfrm>
            <a:off x="6131913" y="3525572"/>
            <a:ext cx="6060087" cy="2862322"/>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GitHub API </a:t>
            </a:r>
            <a:r>
              <a:rPr lang="zh-CN" altLang="en-US" sz="2000" dirty="0">
                <a:latin typeface="微软雅黑" panose="020B0503020204020204" pitchFamily="34" charset="-122"/>
                <a:ea typeface="微软雅黑" panose="020B0503020204020204" pitchFamily="34" charset="-122"/>
              </a:rPr>
              <a:t>提供的是 </a:t>
            </a:r>
            <a:r>
              <a:rPr lang="zh-CN" altLang="en-US" sz="2000" b="1" dirty="0">
                <a:latin typeface="微软雅黑" panose="020B0503020204020204" pitchFamily="34" charset="-122"/>
                <a:ea typeface="微软雅黑" panose="020B0503020204020204" pitchFamily="34" charset="-122"/>
              </a:rPr>
              <a:t>扁平化的事件流</a:t>
            </a:r>
            <a:endParaRPr lang="en-US" altLang="zh-CN" sz="2000" b="1"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传统度量体系缺乏上下文建模，导致：</a:t>
            </a:r>
          </a:p>
          <a:p>
            <a:pPr marL="742950" lvl="1"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无法区分贡献背后的 </a:t>
            </a:r>
            <a:r>
              <a:rPr lang="zh-CN" altLang="en-US" sz="2000" b="1" dirty="0">
                <a:latin typeface="微软雅黑" panose="020B0503020204020204" pitchFamily="34" charset="-122"/>
                <a:ea typeface="微软雅黑" panose="020B0503020204020204" pitchFamily="34" charset="-122"/>
              </a:rPr>
              <a:t>角色、责任与影响力</a:t>
            </a:r>
            <a:endParaRPr lang="zh-CN" altLang="en-US"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长期深耕者与浅尝辄止者在数据上</a:t>
            </a:r>
            <a:r>
              <a:rPr lang="zh-CN" altLang="en-US" sz="2000" b="1" dirty="0">
                <a:latin typeface="微软雅黑" panose="020B0503020204020204" pitchFamily="34" charset="-122"/>
                <a:ea typeface="微软雅黑" panose="020B0503020204020204" pitchFamily="34" charset="-122"/>
              </a:rPr>
              <a:t>表现无差别</a:t>
            </a:r>
            <a:endParaRPr lang="zh-CN" altLang="en-US" sz="20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维护力这一关键隐性能力被系统性忽略</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97A2-0478-2C1C-1441-BF1141CC98E1}"/>
            </a:ext>
          </a:extLst>
        </p:cNvPr>
        <p:cNvGrpSpPr/>
        <p:nvPr/>
      </p:nvGrpSpPr>
      <p:grpSpPr>
        <a:xfrm>
          <a:off x="0" y="0"/>
          <a:ext cx="0" cy="0"/>
          <a:chOff x="0" y="0"/>
          <a:chExt cx="0" cy="0"/>
        </a:xfrm>
      </p:grpSpPr>
      <p:pic>
        <p:nvPicPr>
          <p:cNvPr id="15" name="图片 14" descr="图片包含 图示&#10;&#10;AI 生成的内容可能不正确。">
            <a:extLst>
              <a:ext uri="{FF2B5EF4-FFF2-40B4-BE49-F238E27FC236}">
                <a16:creationId xmlns:a16="http://schemas.microsoft.com/office/drawing/2014/main" id="{1F33EEBE-6F25-AB4F-FBFC-671D9E15CA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302" y="3309773"/>
            <a:ext cx="5796841" cy="3235446"/>
          </a:xfrm>
          <a:prstGeom prst="rect">
            <a:avLst/>
          </a:prstGeom>
        </p:spPr>
      </p:pic>
      <p:sp>
        <p:nvSpPr>
          <p:cNvPr id="2" name="标题 1">
            <a:extLst>
              <a:ext uri="{FF2B5EF4-FFF2-40B4-BE49-F238E27FC236}">
                <a16:creationId xmlns:a16="http://schemas.microsoft.com/office/drawing/2014/main" id="{54EA7455-B087-3391-AD1B-011A64F6053B}"/>
              </a:ext>
            </a:extLst>
          </p:cNvPr>
          <p:cNvSpPr>
            <a:spLocks noGrp="1"/>
          </p:cNvSpPr>
          <p:nvPr>
            <p:ph type="ctrTitle" idx="16385"/>
            <p:custDataLst>
              <p:tags r:id="rId2"/>
            </p:custDataLst>
          </p:nvPr>
        </p:nvSpPr>
        <p:spPr>
          <a:xfrm>
            <a:off x="4088756" y="953791"/>
            <a:ext cx="10972800" cy="609600"/>
          </a:xfrm>
        </p:spPr>
        <p:txBody>
          <a:bodyPr>
            <a:noAutofit/>
          </a:bodyPr>
          <a:lstStyle/>
          <a:p>
            <a:pPr>
              <a:lnSpc>
                <a:spcPct val="140000"/>
              </a:lnSpc>
            </a:pPr>
            <a:r>
              <a:rPr lang="zh-CN" altLang="en-US" sz="2000" b="1" dirty="0">
                <a:latin typeface="微软雅黑" panose="020B0503020204020204" pitchFamily="34" charset="-122"/>
                <a:ea typeface="微软雅黑" panose="020B0503020204020204" pitchFamily="34" charset="-122"/>
              </a:rPr>
              <a:t>关键词搜索 ≠ 精准人才匹配</a:t>
            </a:r>
            <a:endParaRPr lang="zh-CN" altLang="en-US"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43E29D6-33EA-5D3E-1080-FCE88B182AFE}"/>
              </a:ext>
            </a:extLst>
          </p:cNvPr>
          <p:cNvSpPr txBox="1"/>
          <p:nvPr/>
        </p:nvSpPr>
        <p:spPr>
          <a:xfrm>
            <a:off x="169247" y="1159310"/>
            <a:ext cx="11853506" cy="2554545"/>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关键词命中 ≠ 工程能力匹配</a:t>
            </a:r>
            <a:endParaRPr lang="en-US" altLang="zh-CN" sz="1600" b="1" dirty="0">
              <a:latin typeface="微软雅黑" panose="020B0503020204020204" pitchFamily="34" charset="-122"/>
              <a:ea typeface="微软雅黑" panose="020B0503020204020204" pitchFamily="34" charset="-122"/>
            </a:endParaRPr>
          </a:p>
          <a:p>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搜索 “</a:t>
            </a:r>
            <a:r>
              <a:rPr lang="en-US" altLang="zh-CN" sz="1600" dirty="0">
                <a:latin typeface="微软雅黑" panose="020B0503020204020204" pitchFamily="34" charset="-122"/>
                <a:ea typeface="微软雅黑" panose="020B0503020204020204" pitchFamily="34" charset="-122"/>
              </a:rPr>
              <a:t>Distributed System / Backend / LLM”</a:t>
            </a:r>
            <a:r>
              <a:rPr lang="zh-CN" altLang="en-US" sz="1600" dirty="0">
                <a:latin typeface="微软雅黑" panose="020B0503020204020204" pitchFamily="34" charset="-122"/>
                <a:ea typeface="微软雅黑" panose="020B0503020204020204" pitchFamily="34" charset="-122"/>
              </a:rPr>
              <a:t>，返回的可能是：写过几篇教程或博客的开发者、在 </a:t>
            </a:r>
            <a:r>
              <a:rPr lang="en-US" altLang="zh-CN" sz="1600" dirty="0">
                <a:latin typeface="微软雅黑" panose="020B0503020204020204" pitchFamily="34" charset="-122"/>
                <a:ea typeface="微软雅黑" panose="020B0503020204020204" pitchFamily="34" charset="-122"/>
              </a:rPr>
              <a:t>README </a:t>
            </a:r>
            <a:r>
              <a:rPr lang="zh-CN" altLang="en-US" sz="1600" dirty="0">
                <a:latin typeface="微软雅黑" panose="020B0503020204020204" pitchFamily="34" charset="-122"/>
                <a:ea typeface="微软雅黑" panose="020B0503020204020204" pitchFamily="34" charset="-122"/>
              </a:rPr>
              <a:t>中多次提及该关键词的项目，而非真正长期参与 </a:t>
            </a:r>
            <a:r>
              <a:rPr lang="zh-CN" altLang="en-US" sz="1600" b="1" dirty="0">
                <a:latin typeface="微软雅黑" panose="020B0503020204020204" pitchFamily="34" charset="-122"/>
                <a:ea typeface="微软雅黑" panose="020B0503020204020204" pitchFamily="34" charset="-122"/>
              </a:rPr>
              <a:t>核心系统设计与实现</a:t>
            </a:r>
            <a:r>
              <a:rPr lang="zh-CN" altLang="en-US" sz="1600" dirty="0">
                <a:latin typeface="微软雅黑" panose="020B0503020204020204" pitchFamily="34" charset="-122"/>
                <a:ea typeface="微软雅黑" panose="020B0503020204020204" pitchFamily="34" charset="-122"/>
              </a:rPr>
              <a:t> 的工程师。</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结果可见 ≠ 能力可判</a:t>
            </a:r>
            <a:endParaRPr lang="en-US" altLang="zh-CN" sz="1600" b="1" dirty="0">
              <a:latin typeface="微软雅黑" panose="020B0503020204020204" pitchFamily="34" charset="-122"/>
              <a:ea typeface="微软雅黑" panose="020B0503020204020204" pitchFamily="34" charset="-122"/>
            </a:endParaRPr>
          </a:p>
          <a:p>
            <a:endParaRPr lang="en-US" altLang="zh-CN" sz="16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关键词搜索往往返回大量候选人，用人方只能：逐个点进仓库人工翻阅 </a:t>
            </a:r>
            <a:r>
              <a:rPr lang="en-US" altLang="zh-CN" sz="1600" dirty="0">
                <a:latin typeface="微软雅黑" panose="020B0503020204020204" pitchFamily="34" charset="-122"/>
                <a:ea typeface="微软雅黑" panose="020B0503020204020204" pitchFamily="34" charset="-122"/>
              </a:rPr>
              <a:t>commit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PR</a:t>
            </a:r>
            <a:r>
              <a:rPr lang="zh-CN" altLang="en-US" sz="1600" dirty="0">
                <a:latin typeface="微软雅黑" panose="020B0503020204020204" pitchFamily="34" charset="-122"/>
                <a:ea typeface="微软雅黑" panose="020B0503020204020204" pitchFamily="34" charset="-122"/>
              </a:rPr>
              <a:t>、代码结构，在海量低语义噪声中，</a:t>
            </a:r>
            <a:r>
              <a:rPr lang="zh-CN" altLang="en-US" sz="1600" b="1" dirty="0">
                <a:latin typeface="微软雅黑" panose="020B0503020204020204" pitchFamily="34" charset="-122"/>
                <a:ea typeface="微软雅黑" panose="020B0503020204020204" pitchFamily="34" charset="-122"/>
              </a:rPr>
              <a:t>以极高成本“赌运气”</a:t>
            </a:r>
            <a:endParaRPr lang="zh-CN" altLang="en-US" sz="1600" dirty="0">
              <a:latin typeface="微软雅黑" panose="020B0503020204020204" pitchFamily="34" charset="-122"/>
              <a:ea typeface="微软雅黑" panose="020B0503020204020204" pitchFamily="34" charset="-122"/>
            </a:endParaRPr>
          </a:p>
          <a:p>
            <a:pPr>
              <a:buNone/>
            </a:pPr>
            <a:endParaRPr lang="zh-CN" altLang="en-US"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089B48A-7CB6-C23B-0E60-4C682B203F15}"/>
              </a:ext>
            </a:extLst>
          </p:cNvPr>
          <p:cNvSpPr txBox="1"/>
          <p:nvPr/>
        </p:nvSpPr>
        <p:spPr>
          <a:xfrm>
            <a:off x="6600115" y="3050059"/>
            <a:ext cx="5253391" cy="3754874"/>
          </a:xfrm>
          <a:prstGeom prst="rect">
            <a:avLst/>
          </a:prstGeom>
          <a:noFill/>
        </p:spPr>
        <p:txBody>
          <a:bodyPr wrap="square">
            <a:spAutoFit/>
          </a:bodyPr>
          <a:lstStyle/>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关键词搜索与规则过滤</a:t>
            </a:r>
            <a:endParaRPr lang="en-US" altLang="zh-CN" sz="2000"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有效提升候选人</a:t>
            </a:r>
            <a:r>
              <a:rPr lang="zh-CN" altLang="en-US" b="1" dirty="0">
                <a:latin typeface="微软雅黑" panose="020B0503020204020204" pitchFamily="34" charset="-122"/>
                <a:ea typeface="微软雅黑" panose="020B0503020204020204" pitchFamily="34" charset="-122"/>
              </a:rPr>
              <a:t>可见性与覆盖率</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但</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无法刻画其</a:t>
            </a:r>
            <a:r>
              <a:rPr lang="zh-CN" altLang="en-US" b="1" dirty="0">
                <a:latin typeface="微软雅黑" panose="020B0503020204020204" pitchFamily="34" charset="-122"/>
                <a:ea typeface="微软雅黑" panose="020B0503020204020204" pitchFamily="34" charset="-122"/>
              </a:rPr>
              <a:t>工程语义、责任深度与系统复杂度</a:t>
            </a:r>
            <a:endParaRPr lang="en-US" altLang="zh-CN"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结果是</a:t>
            </a:r>
            <a:endParaRPr lang="en-US" altLang="zh-CN" b="1"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真正具备系统研发与长期维护能力的工程师容易被大量表层文本与行为噪声所淹没</a:t>
            </a:r>
          </a:p>
        </p:txBody>
      </p:sp>
    </p:spTree>
    <p:custDataLst>
      <p:tags r:id="rId1"/>
    </p:custDataLst>
    <p:extLst>
      <p:ext uri="{BB962C8B-B14F-4D97-AF65-F5344CB8AC3E}">
        <p14:creationId xmlns:p14="http://schemas.microsoft.com/office/powerpoint/2010/main" val="415071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62BA-31CC-0CC0-EC1A-1E038119BF4F}"/>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A4EF3A5D-E105-91FF-BF4F-AC7B99F94608}"/>
              </a:ext>
            </a:extLst>
          </p:cNvPr>
          <p:cNvSpPr txBox="1"/>
          <p:nvPr/>
        </p:nvSpPr>
        <p:spPr>
          <a:xfrm>
            <a:off x="3131405" y="2239526"/>
            <a:ext cx="5707518" cy="2046714"/>
          </a:xfrm>
          <a:prstGeom prst="rect">
            <a:avLst/>
          </a:prstGeom>
          <a:noFill/>
        </p:spPr>
        <p:txBody>
          <a:bodyPr wrap="square" rtlCol="0">
            <a:spAutoFit/>
          </a:bodyPr>
          <a:lstStyle/>
          <a:p>
            <a:pPr algn="ctr"/>
            <a:r>
              <a:rPr lang="en-US" altLang="en-US" sz="6600" dirty="0">
                <a:solidFill>
                  <a:schemeClr val="bg1"/>
                </a:solidFill>
                <a:latin typeface="微软雅黑" panose="020B0503020204020204" pitchFamily="34" charset="-122"/>
                <a:ea typeface="微软雅黑" panose="020B0503020204020204" pitchFamily="34" charset="-122"/>
              </a:rPr>
              <a:t>02</a:t>
            </a:r>
          </a:p>
          <a:p>
            <a:pPr algn="ctr"/>
            <a:endParaRPr lang="zh-CN" altLang="en-US" sz="6100" b="1" spc="0" baseline="0" dirty="0">
              <a:solidFill>
                <a:schemeClr val="bg1"/>
              </a:solidFill>
              <a:latin typeface="微软雅黑" panose="020B0503020204020204" pitchFamily="34" charset="-122"/>
              <a:ea typeface="微软雅黑" panose="020B0503020204020204" pitchFamily="34" charset="-122"/>
              <a:sym typeface="微软雅黑" panose="020B0503020204020204" charset="-122"/>
              <a:rtl val="0"/>
            </a:endParaRPr>
          </a:p>
        </p:txBody>
      </p:sp>
      <p:sp>
        <p:nvSpPr>
          <p:cNvPr id="18" name="文本框 17">
            <a:extLst>
              <a:ext uri="{FF2B5EF4-FFF2-40B4-BE49-F238E27FC236}">
                <a16:creationId xmlns:a16="http://schemas.microsoft.com/office/drawing/2014/main" id="{6C56AD82-30CA-8858-EE43-B4B13ED543C4}"/>
              </a:ext>
            </a:extLst>
          </p:cNvPr>
          <p:cNvSpPr txBox="1"/>
          <p:nvPr/>
        </p:nvSpPr>
        <p:spPr>
          <a:xfrm>
            <a:off x="3418231" y="3504707"/>
            <a:ext cx="5133866" cy="923330"/>
          </a:xfrm>
          <a:prstGeom prst="rect">
            <a:avLst/>
          </a:prstGeom>
          <a:noFill/>
        </p:spPr>
        <p:txBody>
          <a:bodyPr wrap="square" rtlCol="0">
            <a:spAutoFit/>
          </a:bodyPr>
          <a:lstStyle/>
          <a:p>
            <a:pPr algn="ctr"/>
            <a:r>
              <a:rPr lang="zh-CN" altLang="en-US" sz="5400" dirty="0">
                <a:solidFill>
                  <a:schemeClr val="bg1"/>
                </a:solidFill>
              </a:rPr>
              <a:t>项目</a:t>
            </a:r>
            <a:r>
              <a:rPr lang="zh-CN" altLang="en-US" sz="5400" dirty="0">
                <a:solidFill>
                  <a:schemeClr val="bg1"/>
                </a:solidFill>
                <a:cs typeface="Arial" panose="020B0604020202020204" pitchFamily="34" charset="0"/>
              </a:rPr>
              <a:t>概述</a:t>
            </a:r>
            <a:endParaRPr lang="zh-CN" altLang="en-US" sz="5400" spc="0" baseline="0" dirty="0">
              <a:solidFill>
                <a:schemeClr val="bg1"/>
              </a:solidFill>
              <a:latin typeface="思源黑体 Medium" panose="020B0200000000000000" pitchFamily="34" charset="-122"/>
              <a:ea typeface="思源黑体 Medium" panose="020B0200000000000000" pitchFamily="34" charset="-122"/>
              <a:cs typeface="Arial" panose="020B0604020202090204"/>
              <a:sym typeface="微软雅黑" panose="020B0503020204020204" charset="-122"/>
              <a:rtl val="0"/>
            </a:endParaRPr>
          </a:p>
        </p:txBody>
      </p:sp>
    </p:spTree>
    <p:extLst>
      <p:ext uri="{BB962C8B-B14F-4D97-AF65-F5344CB8AC3E}">
        <p14:creationId xmlns:p14="http://schemas.microsoft.com/office/powerpoint/2010/main" val="257287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装饰  8"/>
          <p:cNvSpPr>
            <a:spLocks noGrp="1"/>
          </p:cNvSpPr>
          <p:nvPr>
            <p:ph type="body" idx="16392"/>
            <p:custDataLst>
              <p:tags r:id="rId2"/>
            </p:custDataLst>
          </p:nvPr>
        </p:nvSpPr>
        <p:spPr>
          <a:xfrm>
            <a:off x="4450786" y="1898831"/>
            <a:ext cx="3354214" cy="2098116"/>
          </a:xfrm>
          <a:blipFill>
            <a:blip r:embed="rId13"/>
            <a:stretch>
              <a:fillRect l="-7290" r="-7290"/>
            </a:stretch>
          </a:blipFill>
        </p:spPr>
        <p:txBody>
          <a:bodyPr/>
          <a:lstStyle/>
          <a:p>
            <a:r>
              <a:rPr lang="zh-CN" altLang="en-US"/>
              <a:t> </a:t>
            </a:r>
          </a:p>
        </p:txBody>
      </p:sp>
      <p:sp>
        <p:nvSpPr>
          <p:cNvPr id="5" name="文本占位符 4"/>
          <p:cNvSpPr>
            <a:spLocks noGrp="1"/>
          </p:cNvSpPr>
          <p:nvPr>
            <p:ph type="body" idx="16387"/>
            <p:custDataLst>
              <p:tags r:id="rId3"/>
            </p:custDataLst>
          </p:nvPr>
        </p:nvSpPr>
        <p:spPr>
          <a:xfrm>
            <a:off x="4353834" y="3996947"/>
            <a:ext cx="3831301" cy="2519958"/>
          </a:xfrm>
        </p:spPr>
        <p:txBody>
          <a:bodyPr>
            <a:noAutofit/>
          </a:bodyPr>
          <a:lstStyle/>
          <a:p>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全景档案构建</a:t>
            </a:r>
            <a:r>
              <a:rPr lang="zh-CN" altLang="en-US" sz="1200" dirty="0">
                <a:latin typeface="微软雅黑" panose="020B0503020204020204" pitchFamily="34" charset="-122"/>
                <a:ea typeface="微软雅黑" panose="020B0503020204020204" pitchFamily="34" charset="-122"/>
              </a:rPr>
              <a:t>：通过自动化流程，从海量碎片化数据中提取信息，为开发者建立客观的</a:t>
            </a:r>
            <a:r>
              <a:rPr lang="zh-CN" altLang="en-US" sz="1200" b="1" dirty="0">
                <a:latin typeface="微软雅黑" panose="020B0503020204020204" pitchFamily="34" charset="-122"/>
                <a:ea typeface="微软雅黑" panose="020B0503020204020204" pitchFamily="34" charset="-122"/>
              </a:rPr>
              <a:t>技术背书</a:t>
            </a:r>
            <a:r>
              <a:rPr lang="zh-CN" altLang="en-US" sz="1200" dirty="0">
                <a:latin typeface="微软雅黑" panose="020B0503020204020204" pitchFamily="34" charset="-122"/>
                <a:ea typeface="微软雅黑" panose="020B0503020204020204" pitchFamily="34" charset="-122"/>
              </a:rPr>
              <a:t>。</a:t>
            </a:r>
          </a:p>
          <a:p>
            <a:pPr marL="171450" indent="-17145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高价值人才发现</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通过</a:t>
            </a:r>
            <a:r>
              <a:rPr lang="zh-CN" altLang="zh-CN" sz="1200" b="1" dirty="0">
                <a:latin typeface="微软雅黑" panose="020B0503020204020204" pitchFamily="34" charset="-122"/>
                <a:ea typeface="微软雅黑" panose="020B0503020204020204" pitchFamily="34" charset="-122"/>
              </a:rPr>
              <a:t>六维雷达模型</a:t>
            </a:r>
            <a:r>
              <a:rPr lang="zh-CN" altLang="zh-CN" sz="1200" dirty="0">
                <a:latin typeface="微软雅黑" panose="020B0503020204020204" pitchFamily="34" charset="-122"/>
                <a:ea typeface="微软雅黑" panose="020B0503020204020204" pitchFamily="34" charset="-122"/>
              </a:rPr>
              <a:t>（影响力、贡献度、维护力等）对开发者进行 </a:t>
            </a:r>
            <a:r>
              <a:rPr lang="en-US" altLang="zh-CN" sz="1200" dirty="0">
                <a:latin typeface="微软雅黑" panose="020B0503020204020204" pitchFamily="34" charset="-122"/>
                <a:ea typeface="微软雅黑" panose="020B0503020204020204" pitchFamily="34" charset="-122"/>
              </a:rPr>
              <a:t>0</a:t>
            </a:r>
            <a:r>
              <a:rPr lang="zh-CN" altLang="zh-CN" sz="1200" dirty="0">
                <a:latin typeface="微软雅黑" panose="020B0503020204020204" pitchFamily="34" charset="-122"/>
                <a:ea typeface="微软雅黑" panose="020B0503020204020204" pitchFamily="34" charset="-122"/>
              </a:rPr>
              <a:t>-100 分的标准化量化，让技术实力“看得见”</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智能分析流水线</a:t>
            </a:r>
            <a:r>
              <a:rPr lang="zh-CN" altLang="en-US" sz="1200" dirty="0">
                <a:latin typeface="微软雅黑" panose="020B0503020204020204" pitchFamily="34" charset="-122"/>
                <a:ea typeface="微软雅黑" panose="020B0503020204020204" pitchFamily="34" charset="-122"/>
              </a:rPr>
              <a:t>：利用多</a:t>
            </a:r>
            <a:r>
              <a:rPr lang="en-US" altLang="zh-CN" sz="1200" dirty="0">
                <a:latin typeface="微软雅黑" panose="020B0503020204020204" pitchFamily="34" charset="-122"/>
                <a:ea typeface="微软雅黑" panose="020B0503020204020204" pitchFamily="34" charset="-122"/>
              </a:rPr>
              <a:t> Agent</a:t>
            </a:r>
            <a:r>
              <a:rPr lang="zh-CN" altLang="en-US" sz="1200" dirty="0">
                <a:latin typeface="微软雅黑" panose="020B0503020204020204" pitchFamily="34" charset="-122"/>
                <a:ea typeface="微软雅黑" panose="020B0503020204020204" pitchFamily="34" charset="-122"/>
              </a:rPr>
              <a:t>（职业策略、技术栈评估、项目分析等）对结构化数据进行语义化审计，输出专家级的</a:t>
            </a:r>
            <a:r>
              <a:rPr lang="zh-CN" altLang="en-US" sz="1200" b="1" dirty="0">
                <a:latin typeface="微软雅黑" panose="020B0503020204020204" pitchFamily="34" charset="-122"/>
                <a:ea typeface="微软雅黑" panose="020B0503020204020204" pitchFamily="34" charset="-122"/>
              </a:rPr>
              <a:t>深度评估报告</a:t>
            </a:r>
            <a:r>
              <a:rPr lang="zh-CN" altLang="en-US" sz="1200" dirty="0">
                <a:latin typeface="微软雅黑" panose="020B0503020204020204" pitchFamily="34" charset="-122"/>
                <a:ea typeface="微软雅黑" panose="020B0503020204020204" pitchFamily="34" charset="-122"/>
              </a:rPr>
              <a:t>。</a:t>
            </a:r>
          </a:p>
        </p:txBody>
      </p:sp>
      <p:sp>
        <p:nvSpPr>
          <p:cNvPr id="11" name="文本占位符 10"/>
          <p:cNvSpPr>
            <a:spLocks noGrp="1"/>
          </p:cNvSpPr>
          <p:nvPr>
            <p:ph type="body" idx="16391"/>
            <p:custDataLst>
              <p:tags r:id="rId4"/>
            </p:custDataLst>
          </p:nvPr>
        </p:nvSpPr>
        <p:spPr>
          <a:xfrm>
            <a:off x="225619" y="3996947"/>
            <a:ext cx="4051587" cy="2775385"/>
          </a:xfrm>
        </p:spPr>
        <p:txBody>
          <a:bodyPr>
            <a:noAutofit/>
          </a:bodyPr>
          <a:lstStyle/>
          <a:p>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生态数据整合</a:t>
            </a:r>
            <a:r>
              <a:rPr lang="zh-CN" altLang="en-US" sz="1200" dirty="0">
                <a:latin typeface="微软雅黑" panose="020B0503020204020204" pitchFamily="34" charset="-122"/>
                <a:ea typeface="微软雅黑" panose="020B0503020204020204" pitchFamily="34" charset="-122"/>
              </a:rPr>
              <a:t>：深度集成</a:t>
            </a:r>
            <a:r>
              <a:rPr lang="en-US" altLang="zh-CN" sz="1200" dirty="0">
                <a:latin typeface="微软雅黑" panose="020B0503020204020204" pitchFamily="34" charset="-122"/>
                <a:ea typeface="微软雅黑" panose="020B0503020204020204" pitchFamily="34" charset="-122"/>
              </a:rPr>
              <a:t> GitHub </a:t>
            </a:r>
            <a:r>
              <a:rPr lang="zh-CN" altLang="en-US" sz="1200" dirty="0">
                <a:latin typeface="微软雅黑" panose="020B0503020204020204" pitchFamily="34" charset="-122"/>
                <a:ea typeface="微软雅黑" panose="020B0503020204020204" pitchFamily="34" charset="-122"/>
              </a:rPr>
              <a:t>原生数据与</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OpenDigger</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开源生态指标确保</a:t>
            </a:r>
            <a:r>
              <a:rPr lang="zh-CN" altLang="en-US" sz="1200" b="1" dirty="0">
                <a:latin typeface="微软雅黑" panose="020B0503020204020204" pitchFamily="34" charset="-122"/>
                <a:ea typeface="微软雅黑" panose="020B0503020204020204" pitchFamily="34" charset="-122"/>
              </a:rPr>
              <a:t>评估的宏观性</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六维能力雷达</a:t>
            </a:r>
            <a:r>
              <a:rPr lang="zh-CN" altLang="en-US" sz="1200" dirty="0">
                <a:latin typeface="微软雅黑" panose="020B0503020204020204" pitchFamily="34" charset="-122"/>
                <a:ea typeface="微软雅黑" panose="020B0503020204020204" pitchFamily="34" charset="-122"/>
              </a:rPr>
              <a:t>：自研评估模型，从影响力、贡献度、维护力、参与度、多样性、代码能力</a:t>
            </a:r>
            <a:r>
              <a:rPr lang="zh-CN" altLang="en-US" sz="1200" b="1" dirty="0">
                <a:latin typeface="微软雅黑" panose="020B0503020204020204" pitchFamily="34" charset="-122"/>
                <a:ea typeface="微软雅黑" panose="020B0503020204020204" pitchFamily="34" charset="-122"/>
              </a:rPr>
              <a:t>六个维度</a:t>
            </a:r>
            <a:r>
              <a:rPr lang="zh-CN" altLang="en-US" sz="1200" dirty="0">
                <a:latin typeface="微软雅黑" panose="020B0503020204020204" pitchFamily="34" charset="-122"/>
                <a:ea typeface="微软雅黑" panose="020B0503020204020204" pitchFamily="34" charset="-122"/>
              </a:rPr>
              <a:t>进行对开发者的量化评分。</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仓库智能解析与审计</a:t>
            </a:r>
            <a:r>
              <a:rPr lang="zh-CN" altLang="en-US" sz="1200" dirty="0">
                <a:latin typeface="微软雅黑" panose="020B0503020204020204" pitchFamily="34" charset="-122"/>
                <a:ea typeface="微软雅黑" panose="020B0503020204020204" pitchFamily="34" charset="-122"/>
              </a:rPr>
              <a:t>：系统自动抓取代表性仓库的 </a:t>
            </a:r>
            <a:r>
              <a:rPr lang="en-US" altLang="zh-CN" sz="1200" dirty="0">
                <a:latin typeface="微软雅黑" panose="020B0503020204020204" pitchFamily="34" charset="-122"/>
                <a:ea typeface="微软雅黑" panose="020B0503020204020204" pitchFamily="34" charset="-122"/>
              </a:rPr>
              <a:t>README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Description </a:t>
            </a:r>
            <a:r>
              <a:rPr lang="zh-CN" altLang="en-US" sz="1200" dirty="0">
                <a:latin typeface="微软雅黑" panose="020B0503020204020204" pitchFamily="34" charset="-122"/>
                <a:ea typeface="微软雅黑" panose="020B0503020204020204" pitchFamily="34" charset="-122"/>
              </a:rPr>
              <a:t>与 </a:t>
            </a:r>
            <a:r>
              <a:rPr lang="en-US" altLang="zh-CN" sz="1200" dirty="0">
                <a:latin typeface="微软雅黑" panose="020B0503020204020204" pitchFamily="34" charset="-122"/>
                <a:ea typeface="微软雅黑" panose="020B0503020204020204" pitchFamily="34" charset="-122"/>
              </a:rPr>
              <a:t>Topics </a:t>
            </a:r>
            <a:r>
              <a:rPr lang="zh-CN" altLang="en-US" sz="1200" dirty="0">
                <a:latin typeface="微软雅黑" panose="020B0503020204020204" pitchFamily="34" charset="-122"/>
                <a:ea typeface="微软雅黑" panose="020B0503020204020204" pitchFamily="34" charset="-122"/>
              </a:rPr>
              <a:t>等核心上下文，通过内嵌的大语言模型实现一键式的摘要生成与技术点深度提炼。</a:t>
            </a:r>
            <a:endParaRPr lang="en-US" altLang="zh-CN" sz="1200" dirty="0">
              <a:latin typeface="微软雅黑" panose="020B0503020204020204" pitchFamily="34" charset="-122"/>
              <a:ea typeface="微软雅黑" panose="020B0503020204020204" pitchFamily="34" charset="-122"/>
            </a:endParaRPr>
          </a:p>
        </p:txBody>
      </p:sp>
      <p:sp>
        <p:nvSpPr>
          <p:cNvPr id="12" name="文本占位符 4"/>
          <p:cNvSpPr>
            <a:spLocks noGrp="1"/>
          </p:cNvSpPr>
          <p:nvPr>
            <p:custDataLst>
              <p:tags r:id="rId5"/>
            </p:custDataLst>
          </p:nvPr>
        </p:nvSpPr>
        <p:spPr>
          <a:xfrm>
            <a:off x="4139105" y="1445594"/>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开发者深度画像与技术能力评估</a:t>
            </a:r>
          </a:p>
        </p:txBody>
      </p:sp>
      <p:sp>
        <p:nvSpPr>
          <p:cNvPr id="22" name="装饰  8"/>
          <p:cNvSpPr>
            <a:spLocks noGrp="1"/>
          </p:cNvSpPr>
          <p:nvPr>
            <p:custDataLst>
              <p:tags r:id="rId6"/>
            </p:custDataLst>
          </p:nvPr>
        </p:nvSpPr>
        <p:spPr>
          <a:xfrm>
            <a:off x="108282" y="1852265"/>
            <a:ext cx="3354214" cy="2098116"/>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blipFill>
            <a:blip r:embed="rId14"/>
            <a:stretch>
              <a:fillRect l="-7290" r="-7290"/>
            </a:stretch>
          </a:blip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p>
        </p:txBody>
      </p:sp>
      <p:sp>
        <p:nvSpPr>
          <p:cNvPr id="23" name="装饰  8"/>
          <p:cNvSpPr>
            <a:spLocks noGrp="1"/>
          </p:cNvSpPr>
          <p:nvPr>
            <p:custDataLst>
              <p:tags r:id="rId7"/>
            </p:custDataLst>
          </p:nvPr>
        </p:nvSpPr>
        <p:spPr>
          <a:xfrm>
            <a:off x="8599325" y="1718454"/>
            <a:ext cx="3354214" cy="2098116"/>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blipFill>
            <a:blip r:embed="rId15"/>
            <a:stretch>
              <a:fillRect l="-7290" r="-7290"/>
            </a:stretch>
          </a:blip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p>
        </p:txBody>
      </p:sp>
      <p:sp>
        <p:nvSpPr>
          <p:cNvPr id="28" name="文本占位符 4"/>
          <p:cNvSpPr>
            <a:spLocks noGrp="1"/>
          </p:cNvSpPr>
          <p:nvPr>
            <p:custDataLst>
              <p:tags r:id="rId8"/>
            </p:custDataLst>
          </p:nvPr>
        </p:nvSpPr>
        <p:spPr>
          <a:xfrm>
            <a:off x="1089497" y="1418220"/>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latin typeface="微软雅黑" panose="020B0503020204020204" pitchFamily="34" charset="-122"/>
                <a:ea typeface="微软雅黑" panose="020B0503020204020204" pitchFamily="34" charset="-122"/>
              </a:rPr>
              <a:t>多源数据融合</a:t>
            </a:r>
            <a:r>
              <a:rPr lang="en-US" altLang="zh-CN" sz="1800" b="1" dirty="0">
                <a:latin typeface="微软雅黑" panose="020B0503020204020204" pitchFamily="34" charset="-122"/>
                <a:ea typeface="微软雅黑" panose="020B0503020204020204" pitchFamily="34" charset="-122"/>
              </a:rPr>
              <a:t> </a:t>
            </a:r>
            <a:endParaRPr lang="zh-CN" altLang="en-US" sz="1800" b="1" dirty="0">
              <a:latin typeface="微软雅黑" panose="020B0503020204020204" pitchFamily="34" charset="-122"/>
              <a:ea typeface="微软雅黑" panose="020B0503020204020204" pitchFamily="34" charset="-122"/>
            </a:endParaRPr>
          </a:p>
        </p:txBody>
      </p:sp>
      <p:sp>
        <p:nvSpPr>
          <p:cNvPr id="30" name="文本占位符 10"/>
          <p:cNvSpPr>
            <a:spLocks noGrp="1"/>
          </p:cNvSpPr>
          <p:nvPr>
            <p:custDataLst>
              <p:tags r:id="rId9"/>
            </p:custDataLst>
          </p:nvPr>
        </p:nvSpPr>
        <p:spPr>
          <a:xfrm>
            <a:off x="8409911" y="3978475"/>
            <a:ext cx="3534392" cy="2519983"/>
          </a:xfrm>
          <a:prstGeom prst="rect">
            <a:avLst/>
          </a:prstGeom>
          <a:noFill/>
        </p:spPr>
        <p:txBody>
          <a:bodyPr vert="horz" wrap="square"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智能语义匹配</a:t>
            </a:r>
            <a:r>
              <a:rPr lang="zh-CN" altLang="en-US" sz="1200" dirty="0">
                <a:latin typeface="微软雅黑" panose="020B0503020204020204" pitchFamily="34" charset="-122"/>
                <a:ea typeface="微软雅黑" panose="020B0503020204020204" pitchFamily="34" charset="-122"/>
              </a:rPr>
              <a:t>：支持</a:t>
            </a:r>
            <a:r>
              <a:rPr lang="zh-CN" altLang="en-US" sz="1200" b="1" dirty="0">
                <a:latin typeface="微软雅黑" panose="020B0503020204020204" pitchFamily="34" charset="-122"/>
                <a:ea typeface="微软雅黑" panose="020B0503020204020204" pitchFamily="34" charset="-122"/>
              </a:rPr>
              <a:t>“寻找 </a:t>
            </a:r>
            <a:r>
              <a:rPr lang="en-US" altLang="zh-CN" sz="1200" b="1" dirty="0">
                <a:latin typeface="微软雅黑" panose="020B0503020204020204" pitchFamily="34" charset="-122"/>
                <a:ea typeface="微软雅黑" panose="020B0503020204020204" pitchFamily="34" charset="-122"/>
              </a:rPr>
              <a:t>Rust </a:t>
            </a:r>
            <a:r>
              <a:rPr lang="zh-CN" altLang="en-US" sz="1200" b="1" dirty="0">
                <a:latin typeface="微软雅黑" panose="020B0503020204020204" pitchFamily="34" charset="-122"/>
                <a:ea typeface="微软雅黑" panose="020B0503020204020204" pitchFamily="34" charset="-122"/>
              </a:rPr>
              <a:t>高性能网络专家”等自然语言</a:t>
            </a:r>
            <a:r>
              <a:rPr lang="zh-CN" altLang="en-US" sz="1200" dirty="0">
                <a:latin typeface="微软雅黑" panose="020B0503020204020204" pitchFamily="34" charset="-122"/>
                <a:ea typeface="微软雅黑" panose="020B0503020204020204" pitchFamily="34" charset="-122"/>
              </a:rPr>
              <a:t>查询，通过 </a:t>
            </a:r>
            <a:r>
              <a:rPr lang="en-US" altLang="zh-CN" sz="1200" b="1" dirty="0">
                <a:latin typeface="微软雅黑" panose="020B0503020204020204" pitchFamily="34" charset="-122"/>
                <a:ea typeface="微软雅黑" panose="020B0503020204020204" pitchFamily="34" charset="-122"/>
              </a:rPr>
              <a:t>Embedding </a:t>
            </a:r>
            <a:r>
              <a:rPr lang="zh-CN" altLang="en-US" sz="1200" dirty="0">
                <a:latin typeface="微软雅黑" panose="020B0503020204020204" pitchFamily="34" charset="-122"/>
                <a:ea typeface="微软雅黑" panose="020B0503020204020204" pitchFamily="34" charset="-122"/>
              </a:rPr>
              <a:t>技术实现从“搜关键字”到“搜人才意图”的跨越。</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协作效率优化</a:t>
            </a:r>
            <a:r>
              <a:rPr lang="zh-CN" altLang="en-US" sz="1200" dirty="0">
                <a:latin typeface="微软雅黑" panose="020B0503020204020204" pitchFamily="34" charset="-122"/>
                <a:ea typeface="微软雅黑" panose="020B0503020204020204" pitchFamily="34" charset="-122"/>
              </a:rPr>
              <a:t>：通过精准的人才匹配逻辑，提升整体社区</a:t>
            </a:r>
            <a:r>
              <a:rPr lang="zh-CN" altLang="en-US" sz="1200" b="1" dirty="0">
                <a:latin typeface="微软雅黑" panose="020B0503020204020204" pitchFamily="34" charset="-122"/>
                <a:ea typeface="微软雅黑" panose="020B0503020204020204" pitchFamily="34" charset="-122"/>
              </a:rPr>
              <a:t>协作效率</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人才挖掘效率</a:t>
            </a:r>
            <a:r>
              <a:rPr lang="zh-CN" altLang="en-US" sz="1200" dirty="0">
                <a:latin typeface="微软雅黑" panose="020B0503020204020204" pitchFamily="34" charset="-122"/>
                <a:ea typeface="微软雅黑" panose="020B0503020204020204" pitchFamily="34" charset="-122"/>
              </a:rPr>
              <a:t>：可在短时间内内识别出</a:t>
            </a:r>
            <a:r>
              <a:rPr lang="zh-CN" altLang="en-US" sz="1200" b="1" dirty="0">
                <a:latin typeface="微软雅黑" panose="020B0503020204020204" pitchFamily="34" charset="-122"/>
                <a:ea typeface="微软雅黑" panose="020B0503020204020204" pitchFamily="34" charset="-122"/>
              </a:rPr>
              <a:t>潜在核心贡献者</a:t>
            </a:r>
            <a:r>
              <a:rPr lang="zh-CN" altLang="en-US" sz="1200" dirty="0">
                <a:latin typeface="微软雅黑" panose="020B0503020204020204" pitchFamily="34" charset="-122"/>
                <a:ea typeface="微软雅黑" panose="020B0503020204020204" pitchFamily="34" charset="-122"/>
              </a:rPr>
              <a:t>，缩短了漫长的社区磨合期。</a:t>
            </a:r>
          </a:p>
          <a:p>
            <a:pPr marL="171450" indent="-17145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sz="1200" dirty="0">
              <a:latin typeface="微软雅黑" panose="020B0503020204020204" pitchFamily="34" charset="-122"/>
              <a:ea typeface="微软雅黑" panose="020B0503020204020204" pitchFamily="34" charset="-122"/>
            </a:endParaRPr>
          </a:p>
        </p:txBody>
      </p:sp>
      <p:sp>
        <p:nvSpPr>
          <p:cNvPr id="31" name="文本占位符 4"/>
          <p:cNvSpPr>
            <a:spLocks noGrp="1"/>
          </p:cNvSpPr>
          <p:nvPr>
            <p:custDataLst>
              <p:tags r:id="rId10"/>
            </p:custDataLst>
          </p:nvPr>
        </p:nvSpPr>
        <p:spPr>
          <a:xfrm>
            <a:off x="8494831" y="1445593"/>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latin typeface="微软雅黑" panose="020B0503020204020204" pitchFamily="34" charset="-122"/>
                <a:ea typeface="微软雅黑" panose="020B0503020204020204" pitchFamily="34" charset="-122"/>
              </a:rPr>
              <a:t>大幅提升社区人才识别与协作效率</a:t>
            </a:r>
          </a:p>
        </p:txBody>
      </p:sp>
      <p:sp>
        <p:nvSpPr>
          <p:cNvPr id="9" name="文本框 8">
            <a:extLst>
              <a:ext uri="{FF2B5EF4-FFF2-40B4-BE49-F238E27FC236}">
                <a16:creationId xmlns:a16="http://schemas.microsoft.com/office/drawing/2014/main" id="{8F9F3409-6274-1C35-6C54-D30DFD53FB56}"/>
              </a:ext>
            </a:extLst>
          </p:cNvPr>
          <p:cNvSpPr txBox="1"/>
          <p:nvPr/>
        </p:nvSpPr>
        <p:spPr>
          <a:xfrm>
            <a:off x="0" y="933549"/>
            <a:ext cx="6303818" cy="369332"/>
          </a:xfrm>
          <a:prstGeom prst="rect">
            <a:avLst/>
          </a:prstGeom>
          <a:noFill/>
        </p:spPr>
        <p:txBody>
          <a:bodyPr wrap="square">
            <a:spAutoFit/>
          </a:bodyPr>
          <a:lstStyle/>
          <a:p>
            <a:r>
              <a:rPr lang="zh-CN" altLang="en-US" dirty="0">
                <a:solidFill>
                  <a:schemeClr val="tx2">
                    <a:lumMod val="50000"/>
                  </a:schemeClr>
                </a:solidFill>
                <a:latin typeface="微软雅黑" panose="020B0503020204020204" pitchFamily="34" charset="-122"/>
                <a:ea typeface="微软雅黑" panose="020B0503020204020204" pitchFamily="34" charset="-122"/>
              </a:rPr>
              <a:t>项目概述</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2FFE-ABB9-71EA-BC8E-A18423DBB301}"/>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F8FA9E62-413C-452C-0EAB-020BD8A1E46D}"/>
              </a:ext>
            </a:extLst>
          </p:cNvPr>
          <p:cNvSpPr txBox="1"/>
          <p:nvPr/>
        </p:nvSpPr>
        <p:spPr>
          <a:xfrm>
            <a:off x="3131405" y="2239526"/>
            <a:ext cx="5707518" cy="2046714"/>
          </a:xfrm>
          <a:prstGeom prst="rect">
            <a:avLst/>
          </a:prstGeom>
          <a:noFill/>
        </p:spPr>
        <p:txBody>
          <a:bodyPr wrap="square" rtlCol="0">
            <a:spAutoFit/>
          </a:bodyPr>
          <a:lstStyle/>
          <a:p>
            <a:pPr algn="ctr"/>
            <a:r>
              <a:rPr lang="en-US" altLang="en-US" sz="6600" dirty="0">
                <a:solidFill>
                  <a:schemeClr val="bg1"/>
                </a:solidFill>
                <a:latin typeface="微软雅黑" panose="020B0503020204020204" pitchFamily="34" charset="-122"/>
                <a:ea typeface="微软雅黑" panose="020B0503020204020204" pitchFamily="34" charset="-122"/>
              </a:rPr>
              <a:t>0</a:t>
            </a:r>
            <a:r>
              <a:rPr lang="en-US" altLang="zh-CN" sz="6600" dirty="0">
                <a:solidFill>
                  <a:schemeClr val="bg1"/>
                </a:solidFill>
                <a:latin typeface="微软雅黑" panose="020B0503020204020204" pitchFamily="34" charset="-122"/>
                <a:ea typeface="微软雅黑" panose="020B0503020204020204" pitchFamily="34" charset="-122"/>
              </a:rPr>
              <a:t>3</a:t>
            </a:r>
            <a:endParaRPr lang="en-US" altLang="en-US" sz="6600" dirty="0">
              <a:solidFill>
                <a:schemeClr val="bg1"/>
              </a:solidFill>
              <a:latin typeface="微软雅黑" panose="020B0503020204020204" pitchFamily="34" charset="-122"/>
              <a:ea typeface="微软雅黑" panose="020B0503020204020204" pitchFamily="34" charset="-122"/>
            </a:endParaRPr>
          </a:p>
          <a:p>
            <a:pPr algn="ctr"/>
            <a:endParaRPr lang="zh-CN" altLang="en-US" sz="6100" b="1" spc="0" baseline="0" dirty="0">
              <a:solidFill>
                <a:schemeClr val="bg1"/>
              </a:solidFill>
              <a:latin typeface="微软雅黑" panose="020B0503020204020204" pitchFamily="34" charset="-122"/>
              <a:ea typeface="微软雅黑" panose="020B0503020204020204" pitchFamily="34" charset="-122"/>
              <a:sym typeface="微软雅黑" panose="020B0503020204020204" charset="-122"/>
              <a:rtl val="0"/>
            </a:endParaRPr>
          </a:p>
        </p:txBody>
      </p:sp>
      <p:sp>
        <p:nvSpPr>
          <p:cNvPr id="18" name="文本框 17">
            <a:extLst>
              <a:ext uri="{FF2B5EF4-FFF2-40B4-BE49-F238E27FC236}">
                <a16:creationId xmlns:a16="http://schemas.microsoft.com/office/drawing/2014/main" id="{0EB36DC0-3D0A-317D-1227-C5D96A1CC6FA}"/>
              </a:ext>
            </a:extLst>
          </p:cNvPr>
          <p:cNvSpPr txBox="1"/>
          <p:nvPr/>
        </p:nvSpPr>
        <p:spPr>
          <a:xfrm>
            <a:off x="3705057" y="3262883"/>
            <a:ext cx="5133866" cy="923330"/>
          </a:xfrm>
          <a:prstGeom prst="rect">
            <a:avLst/>
          </a:prstGeom>
          <a:noFill/>
        </p:spPr>
        <p:txBody>
          <a:bodyPr wrap="square" rtlCol="0">
            <a:spAutoFit/>
          </a:bodyPr>
          <a:lstStyle/>
          <a:p>
            <a:pPr algn="ctr"/>
            <a:r>
              <a:rPr lang="zh-CN" altLang="en-US" sz="5400" dirty="0">
                <a:solidFill>
                  <a:schemeClr val="bg1"/>
                </a:solidFill>
                <a:latin typeface="思源黑体 Medium" panose="020B0200000000000000" pitchFamily="34" charset="-122"/>
                <a:ea typeface="思源黑体 Medium" panose="020B0200000000000000" pitchFamily="34" charset="-122"/>
                <a:cs typeface="Arial" panose="020B0604020202090204"/>
                <a:sym typeface="微软雅黑" panose="020B0503020204020204" charset="-122"/>
                <a:rtl val="0"/>
              </a:rPr>
              <a:t>核心特性与功能</a:t>
            </a:r>
            <a:endParaRPr lang="zh-CN" altLang="en-US" sz="5400" spc="0" baseline="0" dirty="0">
              <a:solidFill>
                <a:schemeClr val="bg1"/>
              </a:solidFill>
              <a:latin typeface="思源黑体 Medium" panose="020B0200000000000000" pitchFamily="34" charset="-122"/>
              <a:ea typeface="思源黑体 Medium" panose="020B0200000000000000" pitchFamily="34" charset="-122"/>
              <a:cs typeface="Arial" panose="020B0604020202090204"/>
              <a:sym typeface="微软雅黑" panose="020B0503020204020204" charset="-122"/>
              <a:rtl val="0"/>
            </a:endParaRPr>
          </a:p>
        </p:txBody>
      </p:sp>
    </p:spTree>
    <p:extLst>
      <p:ext uri="{BB962C8B-B14F-4D97-AF65-F5344CB8AC3E}">
        <p14:creationId xmlns:p14="http://schemas.microsoft.com/office/powerpoint/2010/main" val="2037470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1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10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10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10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1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11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6297"/>
  <p:tag name="KSO_WM_TEMPLATE_SLIDE_ID" val="slide_1711a7a49ad709ad"/>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GROUP_ID" val="layout_26"/>
  <p:tag name="KSO_WM_NEWLAYOUT_ID" val="slide_1711a7a49ad709ad"/>
  <p:tag name="KSO_WM_UNIT_PRESET_TEXT" val="单击此处添加标题"/>
</p:tagLst>
</file>

<file path=ppt/tags/tag11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6297"/>
  <p:tag name="KSO_WM_TEMPLATE_SLIDE_ID" val="slide_1711a7a49ad709ad"/>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GROUP_ID" val="layout_26"/>
  <p:tag name="KSO_WM_NEWLAYOUT_ID" val="slide_1711a7a49ad709ad"/>
  <p:tag name="KSO_WM_UNIT_PRESET_TEXT" val="单击此处添加标题"/>
</p:tagLst>
</file>

<file path=ppt/tags/tag11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6297"/>
  <p:tag name="KSO_WM_TEMPLATE_SLIDE_ID" val="slide_1711a7a49ad709ad"/>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GROUP_ID" val="layout_26"/>
  <p:tag name="KSO_WM_NEWLAYOUT_ID" val="slide_1711a7a49ad709ad"/>
  <p:tag name="KSO_WM_UNIT_PRESET_TEXT" val="单击此处添加标题"/>
</p:tagLst>
</file>

<file path=ppt/tags/tag11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8cce582f37f77cb5"/>
</p:tagLst>
</file>

<file path=ppt/tags/tag11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2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2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2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a9b8dd85d7f4ac41"/>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129.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1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32.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35.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38.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a9b8dd85d7f4ac41"/>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14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b85ad00453087974"/>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366c9a879230df0e785c399314cf1fdb2d5a1d1"/>
  <p:tag name="KSO_WM_NEWLAYOUT_GROUP_ID" val="layout_30"/>
  <p:tag name="KSO_WM_NEWLAYOUT_ID" val="slide_b85ad00453087974"/>
  <p:tag name="KSO_WM_UNIT_PRESET_TEXT" val="单击此处添加标题"/>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5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5ffa415428627e2"/>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56a637bfca45ba7470e3a3b45fec718d53f6217"/>
  <p:tag name="KSO_WM_NEWLAYOUT_GROUP_ID" val="layout_32"/>
  <p:tag name="KSO_WM_NEWLAYOUT_ID" val="slide_c5ffa415428627e2"/>
  <p:tag name="KSO_WM_UNIT_PRESET_TEXT" val="单击此处添加标题"/>
</p:tagLst>
</file>

<file path=ppt/tags/tag15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154.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155.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158.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159.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1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Lst>
</file>

<file path=ppt/tags/tag160.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16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164.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Lst>
</file>

<file path=ppt/tags/tag165.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168.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3a8d68c4cb9e2e1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7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3a8d68c4cb9e2e1d"/>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SUBTYPE" val="d"/>
  <p:tag name="KSO_WM_UNIT_TYPE" val="l_h_i"/>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6_2"/>
  <p:tag name="KSO_WM_UNIT_TYPE" val="l_h_i"/>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19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19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19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84a2ea6691efab57c15e13b34366667d06be1999"/>
  <p:tag name="KSO_WM_NEWLAYOUT_GROUP_ID" val="layout_1-5"/>
  <p:tag name="KSO_WM_NEWLAYOUT_ID" val="slide_ba60fb0293b23fda"/>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a"/>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ID" val="slide_1711a7a49ad709ad"/>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1f888b800c6a97d4afdd79161f5cefcc3d74749"/>
  <p:tag name="KSO_WM_NEWLAYOUT_GROUP_ID" val="layout_10003"/>
  <p:tag name="KSO_WM_NEWLAYOUT_ID" val="slide_8cce582f37f77cb5"/>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9.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2.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5.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366c9a879230df0e785c399314cf1fdb2d5a1d1"/>
  <p:tag name="KSO_WM_NEWLAYOUT_GROUP_ID" val="layout_30"/>
  <p:tag name="KSO_WM_NEWLAYOUT_ID" val="slide_b85ad00453087974"/>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50.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3.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56.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56a637bfca45ba7470e3a3b45fec718d53f6217"/>
  <p:tag name="KSO_WM_NEWLAYOUT_GROUP_ID" val="layout_32"/>
  <p:tag name="KSO_WM_NEWLAYOUT_ID" val="slide_c5ffa415428627e2"/>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6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61.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62.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65.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6.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67.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7.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7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71.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Lst>
</file>

<file path=ppt/tags/tag72.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Lst>
</file>

<file path=ppt/tags/tag8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8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9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9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6"/>
  <p:tag name="KSO_WM_SLIDE_TYPE" val="contents"/>
  <p:tag name="KSO_WM_TEMPLATE_SUBCATEGORY" val="29"/>
  <p:tag name="KSO_WM_BEAUTIFY_FLAG" val="#wm#"/>
  <p:tag name="KSO_WM_TEMPLATE_FIGMA_ID" val="69796626297"/>
  <p:tag name="KSO_WM_TEMPLATE_SLIDE_ID" val="slide_ba60fb0293b23fda"/>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84a2ea6691efab57c15e13b34366667d06be1999"/>
  <p:tag name="KSO_WM_NEWLAYOUT_GROUP_ID" val="layout_1-5"/>
  <p:tag name="KSO_WM_NEWLAYOUT_ID" val="slide_ba60fb0293b23fda"/>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9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6100" b="1" spc="0" baseline="0" dirty="0">
            <a:solidFill>
              <a:srgbClr val="FFFFFF"/>
            </a:solidFill>
            <a:latin typeface="思源黑体 Bold" panose="020B0200000000000000" pitchFamily="34" charset="-122"/>
            <a:ea typeface="思源黑体 Bold" panose="020B0200000000000000" pitchFamily="34" charset="-122"/>
            <a:sym typeface="微软雅黑" panose="020B0503020204020204" charset="-122"/>
            <a:rtl val="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2744</Words>
  <Application>Microsoft Office PowerPoint</Application>
  <PresentationFormat>宽屏</PresentationFormat>
  <Paragraphs>240</Paragraphs>
  <Slides>24</Slides>
  <Notes>4</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24</vt:i4>
      </vt:variant>
    </vt:vector>
  </HeadingPairs>
  <TitlesOfParts>
    <vt:vector size="35" baseType="lpstr">
      <vt:lpstr>等线</vt:lpstr>
      <vt:lpstr>思源黑体 Bold</vt:lpstr>
      <vt:lpstr>思源黑体 Medium</vt:lpstr>
      <vt:lpstr>微软雅黑</vt:lpstr>
      <vt:lpstr>ADLaM Display</vt:lpstr>
      <vt:lpstr>Arial</vt:lpstr>
      <vt:lpstr>Cambria Math</vt:lpstr>
      <vt:lpstr>Office 主题​​</vt:lpstr>
      <vt:lpstr>自定义设计方案</vt:lpstr>
      <vt:lpstr>2_自定义设计方案</vt:lpstr>
      <vt:lpstr>1_自定义设计方案</vt:lpstr>
      <vt:lpstr>PowerPoint 演示文稿</vt:lpstr>
      <vt:lpstr>目录</vt:lpstr>
      <vt:lpstr>PowerPoint 演示文稿</vt:lpstr>
      <vt:lpstr>项目背景：当前开源人才画像面临的“两大盲区”    指标的“虚荣化”与噪声    </vt:lpstr>
      <vt:lpstr>项目背景：当前开源人才画像面临的“两大盲区”   贡献角色的“扁平化”   </vt:lpstr>
      <vt:lpstr>关键词搜索 ≠ 精准人才匹配</vt:lpstr>
      <vt:lpstr>PowerPoint 演示文稿</vt:lpstr>
      <vt:lpstr>PowerPoint 演示文稿</vt:lpstr>
      <vt:lpstr>PowerPoint 演示文稿</vt:lpstr>
      <vt:lpstr>开源数据整合</vt:lpstr>
      <vt:lpstr>智能语义检索</vt:lpstr>
      <vt:lpstr>智能报告分析</vt:lpstr>
      <vt:lpstr>Multi-Agent 职责概览</vt:lpstr>
      <vt:lpstr>可视化分析报告</vt:lpstr>
      <vt:lpstr>六维能力雷达图结构</vt:lpstr>
      <vt:lpstr>六维能力雷达图结构</vt:lpstr>
      <vt:lpstr>技术栈分布图谱</vt:lpstr>
      <vt:lpstr>OpenRank 生态影响力演进分析</vt:lpstr>
      <vt:lpstr>代表仓库洞察与分析</vt:lpstr>
      <vt:lpstr>PowerPoint 演示文稿</vt:lpstr>
      <vt:lpstr>社区生命力洞察：量化治理与核心成员梯队建设</vt:lpstr>
      <vt:lpstr>从“简历筛选”到“能力画像”：优化技术招聘流程</vt:lpstr>
      <vt:lpstr>开源数字化名片：构建开发者个人的“技术信用体系”</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Minimalist 简</dc:creator>
  <cp:lastModifiedBy>子炫 杨</cp:lastModifiedBy>
  <cp:revision>15</cp:revision>
  <dcterms:created xsi:type="dcterms:W3CDTF">2025-09-18T09:12:25Z</dcterms:created>
  <dcterms:modified xsi:type="dcterms:W3CDTF">2026-01-22T05:01:11Z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5A49194E02C1C090F9CCCB68C5DEEDEE_43</vt:lpwstr>
  </property>
  <property fmtid="{D5CDD505-2E9C-101B-9397-08002B2CF9AE}" pid="3" name="KSOProductBuildVer">
    <vt:lpwstr>2052-6.2.2.8394</vt:lpwstr>
  </property>
</Properties>
</file>